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2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30.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31.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32.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33.xml" ContentType="application/vnd.openxmlformats-officedocument.presentationml.notesSlide+xml"/>
  <Override PartName="/ppt/embeddings/oleObject18.bin" ContentType="application/vnd.openxmlformats-officedocument.oleObject"/>
  <Override PartName="/ppt/notesSlides/notesSlide34.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35.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28.bin" ContentType="application/vnd.openxmlformats-officedocument.oleObject"/>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embeddings/oleObject29.bin" ContentType="application/vnd.openxmlformats-officedocument.oleObject"/>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notesSlides/notesSlide69.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notesSlides/notesSlide70.xml" ContentType="application/vnd.openxmlformats-officedocument.presentationml.notesSlide+xml"/>
  <Override PartName="/ppt/embeddings/oleObject34.bin" ContentType="application/vnd.openxmlformats-officedocument.oleObject"/>
  <Override PartName="/ppt/embeddings/oleObject35.bin" ContentType="application/vnd.openxmlformats-officedocument.oleObject"/>
  <Override PartName="/ppt/notesSlides/notesSlide71.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embeddings/oleObject40.bin" ContentType="application/vnd.openxmlformats-officedocument.oleObject"/>
  <Override PartName="/ppt/notesSlides/notesSlide75.xml" ContentType="application/vnd.openxmlformats-officedocument.presentationml.notesSlide+xml"/>
  <Override PartName="/ppt/embeddings/oleObject41.bin" ContentType="application/vnd.openxmlformats-officedocument.oleObject"/>
  <Override PartName="/ppt/notesSlides/notesSlide76.xml" ContentType="application/vnd.openxmlformats-officedocument.presentationml.notesSlide+xml"/>
  <Override PartName="/ppt/embeddings/oleObject42.bin" ContentType="application/vnd.openxmlformats-officedocument.oleObject"/>
  <Override PartName="/ppt/notesSlides/notesSlide77.xml" ContentType="application/vnd.openxmlformats-officedocument.presentationml.notesSlide+xml"/>
  <Override PartName="/ppt/embeddings/oleObject43.bin" ContentType="application/vnd.openxmlformats-officedocument.oleObject"/>
  <Override PartName="/ppt/notesSlides/notesSlide78.xml" ContentType="application/vnd.openxmlformats-officedocument.presentationml.notesSlide+xml"/>
  <Override PartName="/ppt/embeddings/oleObject44.bin" ContentType="application/vnd.openxmlformats-officedocument.oleObject"/>
  <Override PartName="/ppt/notesSlides/notesSlide79.xml" ContentType="application/vnd.openxmlformats-officedocument.presentationml.notesSlide+xml"/>
  <Override PartName="/ppt/embeddings/oleObject45.bin" ContentType="application/vnd.openxmlformats-officedocument.oleObject"/>
  <Override PartName="/ppt/notesSlides/notesSlide80.xml" ContentType="application/vnd.openxmlformats-officedocument.presentationml.notesSlide+xml"/>
  <Override PartName="/ppt/embeddings/oleObject46.bin" ContentType="application/vnd.openxmlformats-officedocument.oleObject"/>
  <Override PartName="/ppt/notesSlides/notesSlide81.xml" ContentType="application/vnd.openxmlformats-officedocument.presentationml.notesSlide+xml"/>
  <Override PartName="/ppt/embeddings/oleObject47.bin" ContentType="application/vnd.openxmlformats-officedocument.oleObject"/>
  <Override PartName="/ppt/notesSlides/notesSlide82.xml" ContentType="application/vnd.openxmlformats-officedocument.presentationml.notesSlide+xml"/>
  <Override PartName="/ppt/embeddings/oleObject48.bin" ContentType="application/vnd.openxmlformats-officedocument.oleObject"/>
  <Override PartName="/ppt/notesSlides/notesSlide83.xml" ContentType="application/vnd.openxmlformats-officedocument.presentationml.notesSlide+xml"/>
  <Override PartName="/ppt/embeddings/oleObject49.bin" ContentType="application/vnd.openxmlformats-officedocument.oleObject"/>
  <Override PartName="/ppt/notesSlides/notesSlide84.xml" ContentType="application/vnd.openxmlformats-officedocument.presentationml.notesSlide+xml"/>
  <Override PartName="/ppt/notesSlides/notesSlide85.xml" ContentType="application/vnd.openxmlformats-officedocument.presentationml.notesSlide+xml"/>
  <Override PartName="/ppt/embeddings/oleObject50.bin" ContentType="application/vnd.openxmlformats-officedocument.oleObject"/>
  <Override PartName="/ppt/embeddings/oleObject51.bin" ContentType="application/vnd.openxmlformats-officedocument.oleObject"/>
  <Override PartName="/ppt/notesSlides/notesSlide86.xml" ContentType="application/vnd.openxmlformats-officedocument.presentationml.notesSlide+xml"/>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notesSlides/notesSlide87.xml" ContentType="application/vnd.openxmlformats-officedocument.presentationml.notesSlide+xml"/>
  <Override PartName="/ppt/embeddings/oleObject55.bin" ContentType="application/vnd.openxmlformats-officedocument.oleObject"/>
  <Override PartName="/ppt/notesSlides/notesSlide88.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notesSlides/notesSlide89.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notesSlides/notesSlide90.xml" ContentType="application/vnd.openxmlformats-officedocument.presentationml.notesSlide+xml"/>
  <Override PartName="/ppt/embeddings/oleObject62.bin" ContentType="application/vnd.openxmlformats-officedocument.oleObject"/>
  <Override PartName="/ppt/embeddings/oleObject63.bin" ContentType="application/vnd.openxmlformats-officedocument.oleObject"/>
  <Override PartName="/ppt/notesSlides/notesSlide91.xml" ContentType="application/vnd.openxmlformats-officedocument.presentationml.notesSlide+xml"/>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notesSlides/notesSlide92.xml" ContentType="application/vnd.openxmlformats-officedocument.presentationml.notesSlide+xml"/>
  <Override PartName="/ppt/notesSlides/notesSlide93.xml" ContentType="application/vnd.openxmlformats-officedocument.presentationml.notesSlide+xml"/>
  <Override PartName="/ppt/embeddings/oleObject67.bin" ContentType="application/vnd.openxmlformats-officedocument.oleObject"/>
  <Override PartName="/ppt/notesSlides/notesSlide94.xml" ContentType="application/vnd.openxmlformats-officedocument.presentationml.notesSlide+xml"/>
  <Override PartName="/ppt/embeddings/oleObject68.bin" ContentType="application/vnd.openxmlformats-officedocument.oleObject"/>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embeddings/oleObject69.bin" ContentType="application/vnd.openxmlformats-officedocument.oleObject"/>
  <Override PartName="/ppt/embeddings/oleObject70.bin" ContentType="application/vnd.openxmlformats-officedocument.oleObject"/>
  <Override PartName="/ppt/notesSlides/notesSlide101.xml" ContentType="application/vnd.openxmlformats-officedocument.presentationml.notesSlide+xml"/>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notesSlides/notesSlide102.xml" ContentType="application/vnd.openxmlformats-officedocument.presentationml.notesSlide+xml"/>
  <Override PartName="/ppt/embeddings/oleObject77.bin" ContentType="application/vnd.openxmlformats-officedocument.oleObject"/>
  <Override PartName="/ppt/notesSlides/notesSlide103.xml" ContentType="application/vnd.openxmlformats-officedocument.presentationml.notesSlide+xml"/>
  <Override PartName="/ppt/embeddings/oleObject78.bin" ContentType="application/vnd.openxmlformats-officedocument.oleObject"/>
  <Override PartName="/ppt/notesSlides/notesSlide104.xml" ContentType="application/vnd.openxmlformats-officedocument.presentationml.notesSlide+xml"/>
  <Override PartName="/ppt/embeddings/oleObject79.bin" ContentType="application/vnd.openxmlformats-officedocument.oleObject"/>
  <Override PartName="/ppt/notesSlides/notesSlide105.xml" ContentType="application/vnd.openxmlformats-officedocument.presentationml.notesSlide+xml"/>
  <Override PartName="/ppt/embeddings/oleObject80.bin" ContentType="application/vnd.openxmlformats-officedocument.oleObject"/>
  <Override PartName="/ppt/notesSlides/notesSlide106.xml" ContentType="application/vnd.openxmlformats-officedocument.presentationml.notesSlide+xml"/>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notesSlides/notesSlide107.xml" ContentType="application/vnd.openxmlformats-officedocument.presentationml.notesSlide+xml"/>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notesSlides/notesSlide108.xml" ContentType="application/vnd.openxmlformats-officedocument.presentationml.notesSlide+xml"/>
  <Override PartName="/ppt/embeddings/oleObject87.bin" ContentType="application/vnd.openxmlformats-officedocument.oleObject"/>
  <Override PartName="/ppt/notesSlides/notesSlide109.xml" ContentType="application/vnd.openxmlformats-officedocument.presentationml.notesSlide+xml"/>
  <Override PartName="/ppt/notesSlides/notesSlide110.xml" ContentType="application/vnd.openxmlformats-officedocument.presentationml.notesSlide+xml"/>
  <Override PartName="/ppt/embeddings/oleObject88.bin" ContentType="application/vnd.openxmlformats-officedocument.oleObject"/>
  <Override PartName="/ppt/notesSlides/notesSlide111.xml" ContentType="application/vnd.openxmlformats-officedocument.presentationml.notesSlide+xml"/>
  <Override PartName="/ppt/embeddings/oleObject89.bin" ContentType="application/vnd.openxmlformats-officedocument.oleObject"/>
  <Override PartName="/ppt/notesSlides/notesSlide112.xml" ContentType="application/vnd.openxmlformats-officedocument.presentationml.notesSlide+xml"/>
  <Override PartName="/ppt/embeddings/oleObject90.bin" ContentType="application/vnd.openxmlformats-officedocument.oleObject"/>
  <Override PartName="/ppt/notesSlides/notesSlide113.xml" ContentType="application/vnd.openxmlformats-officedocument.presentationml.notesSlide+xml"/>
  <Override PartName="/ppt/embeddings/oleObject91.bin" ContentType="application/vnd.openxmlformats-officedocument.oleObject"/>
  <Override PartName="/ppt/notesSlides/notesSlide114.xml" ContentType="application/vnd.openxmlformats-officedocument.presentationml.notesSlide+xml"/>
  <Override PartName="/ppt/embeddings/oleObject92.bin" ContentType="application/vnd.openxmlformats-officedocument.oleObject"/>
  <Override PartName="/ppt/embeddings/oleObject93.bin" ContentType="application/vnd.openxmlformats-officedocument.oleObject"/>
  <Override PartName="/ppt/notesSlides/notesSlide115.xml" ContentType="application/vnd.openxmlformats-officedocument.presentationml.notesSlide+xml"/>
  <Override PartName="/ppt/embeddings/oleObject94.bin" ContentType="application/vnd.openxmlformats-officedocument.oleObject"/>
  <Override PartName="/ppt/embeddings/oleObject95.bin" ContentType="application/vnd.openxmlformats-officedocument.oleObject"/>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notesSlides/notesSlide119.xml" ContentType="application/vnd.openxmlformats-officedocument.presentationml.notesSlide+xml"/>
  <Override PartName="/ppt/embeddings/oleObject103.bin" ContentType="application/vnd.openxmlformats-officedocument.oleObject"/>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embeddings/oleObject111.bin" ContentType="application/vnd.openxmlformats-officedocument.oleObject"/>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embeddings/oleObject112.bin" ContentType="application/vnd.openxmlformats-officedocument.oleObject"/>
  <Override PartName="/ppt/embeddings/oleObject113.bin" ContentType="application/vnd.openxmlformats-officedocument.oleObject"/>
  <Override PartName="/ppt/embeddings/oleObject114.bin" ContentType="application/vnd.openxmlformats-officedocument.oleObject"/>
  <Override PartName="/ppt/embeddings/oleObject115.bin" ContentType="application/vnd.openxmlformats-officedocument.oleObject"/>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embeddings/oleObject116.bin" ContentType="application/vnd.openxmlformats-officedocument.oleObject"/>
  <Override PartName="/ppt/notesSlides/notesSlide126.xml" ContentType="application/vnd.openxmlformats-officedocument.presentationml.notesSlide+xml"/>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notesSlides/notesSlide127.xml" ContentType="application/vnd.openxmlformats-officedocument.presentationml.notesSlide+xml"/>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embeddings/oleObject125.bin" ContentType="application/vnd.openxmlformats-officedocument.oleObject"/>
  <Override PartName="/ppt/notesSlides/notesSlide128.xml" ContentType="application/vnd.openxmlformats-officedocument.presentationml.notesSlide+xml"/>
  <Override PartName="/ppt/embeddings/oleObject126.bin" ContentType="application/vnd.openxmlformats-officedocument.oleObject"/>
  <Override PartName="/ppt/embeddings/oleObject127.bin" ContentType="application/vnd.openxmlformats-officedocument.oleObject"/>
  <Override PartName="/ppt/embeddings/oleObject128.bin" ContentType="application/vnd.openxmlformats-officedocument.oleObject"/>
  <Override PartName="/ppt/embeddings/oleObject129.bin" ContentType="application/vnd.openxmlformats-officedocument.oleObject"/>
  <Override PartName="/ppt/embeddings/oleObject130.bin" ContentType="application/vnd.openxmlformats-officedocument.oleObject"/>
  <Override PartName="/ppt/notesSlides/notesSlide129.xml" ContentType="application/vnd.openxmlformats-officedocument.presentationml.notesSlide+xml"/>
  <Override PartName="/ppt/notesSlides/notesSlide130.xml" ContentType="application/vnd.openxmlformats-officedocument.presentationml.notesSlide+xml"/>
  <Override PartName="/ppt/embeddings/oleObject131.bin" ContentType="application/vnd.openxmlformats-officedocument.oleObject"/>
  <Override PartName="/ppt/embeddings/oleObject13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4"/>
  </p:notesMasterIdLst>
  <p:handoutMasterIdLst>
    <p:handoutMasterId r:id="rId155"/>
  </p:handoutMasterIdLst>
  <p:sldIdLst>
    <p:sldId id="537" r:id="rId5"/>
    <p:sldId id="610" r:id="rId6"/>
    <p:sldId id="735" r:id="rId7"/>
    <p:sldId id="409" r:id="rId8"/>
    <p:sldId id="720" r:id="rId9"/>
    <p:sldId id="575" r:id="rId10"/>
    <p:sldId id="576" r:id="rId11"/>
    <p:sldId id="577" r:id="rId12"/>
    <p:sldId id="578" r:id="rId13"/>
    <p:sldId id="579" r:id="rId14"/>
    <p:sldId id="580" r:id="rId15"/>
    <p:sldId id="581" r:id="rId16"/>
    <p:sldId id="582" r:id="rId17"/>
    <p:sldId id="736" r:id="rId18"/>
    <p:sldId id="721" r:id="rId19"/>
    <p:sldId id="583" r:id="rId20"/>
    <p:sldId id="584" r:id="rId21"/>
    <p:sldId id="585" r:id="rId22"/>
    <p:sldId id="722" r:id="rId23"/>
    <p:sldId id="586" r:id="rId24"/>
    <p:sldId id="587" r:id="rId25"/>
    <p:sldId id="593" r:id="rId26"/>
    <p:sldId id="588" r:id="rId27"/>
    <p:sldId id="594" r:id="rId28"/>
    <p:sldId id="589" r:id="rId29"/>
    <p:sldId id="591" r:id="rId30"/>
    <p:sldId id="590" r:id="rId31"/>
    <p:sldId id="595" r:id="rId32"/>
    <p:sldId id="719" r:id="rId33"/>
    <p:sldId id="592" r:id="rId34"/>
    <p:sldId id="596" r:id="rId35"/>
    <p:sldId id="599" r:id="rId36"/>
    <p:sldId id="601" r:id="rId37"/>
    <p:sldId id="602" r:id="rId38"/>
    <p:sldId id="603" r:id="rId39"/>
    <p:sldId id="600" r:id="rId40"/>
    <p:sldId id="606" r:id="rId41"/>
    <p:sldId id="608" r:id="rId42"/>
    <p:sldId id="607" r:id="rId43"/>
    <p:sldId id="634" r:id="rId44"/>
    <p:sldId id="635" r:id="rId45"/>
    <p:sldId id="636" r:id="rId46"/>
    <p:sldId id="637" r:id="rId47"/>
    <p:sldId id="646" r:id="rId48"/>
    <p:sldId id="647" r:id="rId49"/>
    <p:sldId id="648" r:id="rId50"/>
    <p:sldId id="649" r:id="rId51"/>
    <p:sldId id="726" r:id="rId52"/>
    <p:sldId id="640" r:id="rId53"/>
    <p:sldId id="609" r:id="rId54"/>
    <p:sldId id="611" r:id="rId55"/>
    <p:sldId id="613" r:id="rId56"/>
    <p:sldId id="614" r:id="rId57"/>
    <p:sldId id="615" r:id="rId58"/>
    <p:sldId id="616" r:id="rId59"/>
    <p:sldId id="617" r:id="rId60"/>
    <p:sldId id="618" r:id="rId61"/>
    <p:sldId id="619" r:id="rId62"/>
    <p:sldId id="621" r:id="rId63"/>
    <p:sldId id="622" r:id="rId64"/>
    <p:sldId id="623" r:id="rId65"/>
    <p:sldId id="624" r:id="rId66"/>
    <p:sldId id="625" r:id="rId67"/>
    <p:sldId id="626" r:id="rId68"/>
    <p:sldId id="627" r:id="rId69"/>
    <p:sldId id="628" r:id="rId70"/>
    <p:sldId id="629" r:id="rId71"/>
    <p:sldId id="639" r:id="rId72"/>
    <p:sldId id="630" r:id="rId73"/>
    <p:sldId id="631" r:id="rId74"/>
    <p:sldId id="633" r:id="rId75"/>
    <p:sldId id="724" r:id="rId76"/>
    <p:sldId id="632" r:id="rId77"/>
    <p:sldId id="642" r:id="rId78"/>
    <p:sldId id="650" r:id="rId79"/>
    <p:sldId id="725" r:id="rId80"/>
    <p:sldId id="652" r:id="rId81"/>
    <p:sldId id="653" r:id="rId82"/>
    <p:sldId id="654" r:id="rId83"/>
    <p:sldId id="656" r:id="rId84"/>
    <p:sldId id="727" r:id="rId85"/>
    <p:sldId id="643" r:id="rId86"/>
    <p:sldId id="645" r:id="rId87"/>
    <p:sldId id="691" r:id="rId88"/>
    <p:sldId id="692" r:id="rId89"/>
    <p:sldId id="651" r:id="rId90"/>
    <p:sldId id="657" r:id="rId91"/>
    <p:sldId id="658" r:id="rId92"/>
    <p:sldId id="660" r:id="rId93"/>
    <p:sldId id="662" r:id="rId94"/>
    <p:sldId id="665" r:id="rId95"/>
    <p:sldId id="666" r:id="rId96"/>
    <p:sldId id="667" r:id="rId97"/>
    <p:sldId id="668" r:id="rId98"/>
    <p:sldId id="669" r:id="rId99"/>
    <p:sldId id="670" r:id="rId100"/>
    <p:sldId id="693" r:id="rId101"/>
    <p:sldId id="671" r:id="rId102"/>
    <p:sldId id="672" r:id="rId103"/>
    <p:sldId id="728" r:id="rId104"/>
    <p:sldId id="729" r:id="rId105"/>
    <p:sldId id="597" r:id="rId106"/>
    <p:sldId id="673" r:id="rId107"/>
    <p:sldId id="685" r:id="rId108"/>
    <p:sldId id="674" r:id="rId109"/>
    <p:sldId id="598" r:id="rId110"/>
    <p:sldId id="675" r:id="rId111"/>
    <p:sldId id="676" r:id="rId112"/>
    <p:sldId id="677" r:id="rId113"/>
    <p:sldId id="737" r:id="rId114"/>
    <p:sldId id="731" r:id="rId115"/>
    <p:sldId id="730" r:id="rId116"/>
    <p:sldId id="690" r:id="rId117"/>
    <p:sldId id="686" r:id="rId118"/>
    <p:sldId id="687" r:id="rId119"/>
    <p:sldId id="697" r:id="rId120"/>
    <p:sldId id="699" r:id="rId121"/>
    <p:sldId id="700" r:id="rId122"/>
    <p:sldId id="701" r:id="rId123"/>
    <p:sldId id="695" r:id="rId124"/>
    <p:sldId id="694" r:id="rId125"/>
    <p:sldId id="688" r:id="rId126"/>
    <p:sldId id="689" r:id="rId127"/>
    <p:sldId id="678" r:id="rId128"/>
    <p:sldId id="679" r:id="rId129"/>
    <p:sldId id="680" r:id="rId130"/>
    <p:sldId id="681" r:id="rId131"/>
    <p:sldId id="702" r:id="rId132"/>
    <p:sldId id="703" r:id="rId133"/>
    <p:sldId id="704" r:id="rId134"/>
    <p:sldId id="705" r:id="rId135"/>
    <p:sldId id="706" r:id="rId136"/>
    <p:sldId id="732" r:id="rId137"/>
    <p:sldId id="707" r:id="rId138"/>
    <p:sldId id="708" r:id="rId139"/>
    <p:sldId id="709" r:id="rId140"/>
    <p:sldId id="710" r:id="rId141"/>
    <p:sldId id="733" r:id="rId142"/>
    <p:sldId id="711" r:id="rId143"/>
    <p:sldId id="712" r:id="rId144"/>
    <p:sldId id="734" r:id="rId145"/>
    <p:sldId id="713" r:id="rId146"/>
    <p:sldId id="714" r:id="rId147"/>
    <p:sldId id="715" r:id="rId148"/>
    <p:sldId id="716" r:id="rId149"/>
    <p:sldId id="717" r:id="rId150"/>
    <p:sldId id="718" r:id="rId151"/>
    <p:sldId id="269" r:id="rId152"/>
    <p:sldId id="604"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4CA"/>
    <a:srgbClr val="D56CD9"/>
    <a:srgbClr val="C07F99"/>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77247" autoAdjust="0"/>
  </p:normalViewPr>
  <p:slideViewPr>
    <p:cSldViewPr snapToGrid="0">
      <p:cViewPr>
        <p:scale>
          <a:sx n="81" d="100"/>
          <a:sy n="81" d="100"/>
        </p:scale>
        <p:origin x="-480" y="-8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slide" Target="slides/slide149.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60"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emf"/><Relationship Id="rId2" Type="http://schemas.openxmlformats.org/officeDocument/2006/relationships/image" Target="../media/image5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image" Target="../media/image59.emf"/><Relationship Id="rId2" Type="http://schemas.openxmlformats.org/officeDocument/2006/relationships/image" Target="../media/image6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 Id="rId3"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4.emf"/><Relationship Id="rId2" Type="http://schemas.openxmlformats.org/officeDocument/2006/relationships/image" Target="../media/image7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emf"/><Relationship Id="rId3" Type="http://schemas.openxmlformats.org/officeDocument/2006/relationships/image" Target="../media/image7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0.emf"/><Relationship Id="rId2" Type="http://schemas.openxmlformats.org/officeDocument/2006/relationships/image" Target="../media/image81.emf"/><Relationship Id="rId3" Type="http://schemas.openxmlformats.org/officeDocument/2006/relationships/image" Target="../media/image8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1.emf"/><Relationship Id="rId3"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image" Target="../media/image19.emf"/><Relationship Id="rId2" Type="http://schemas.openxmlformats.org/officeDocument/2006/relationships/image" Target="../media/image2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1.emf"/><Relationship Id="rId3" Type="http://schemas.openxmlformats.org/officeDocument/2006/relationships/image" Target="../media/image8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3.emf"/><Relationship Id="rId2" Type="http://schemas.openxmlformats.org/officeDocument/2006/relationships/image" Target="../media/image9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5" Type="http://schemas.openxmlformats.org/officeDocument/2006/relationships/image" Target="../media/image99.emf"/><Relationship Id="rId6" Type="http://schemas.openxmlformats.org/officeDocument/2006/relationships/image" Target="../media/image100.emf"/><Relationship Id="rId1" Type="http://schemas.openxmlformats.org/officeDocument/2006/relationships/image" Target="../media/image95.emf"/><Relationship Id="rId2" Type="http://schemas.openxmlformats.org/officeDocument/2006/relationships/image" Target="../media/image9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 Id="rId3" Type="http://schemas.openxmlformats.org/officeDocument/2006/relationships/image" Target="../media/image2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6.emf"/><Relationship Id="rId2" Type="http://schemas.openxmlformats.org/officeDocument/2006/relationships/image" Target="../media/image107.emf"/><Relationship Id="rId3" Type="http://schemas.openxmlformats.org/officeDocument/2006/relationships/image" Target="../media/image10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9.emf"/><Relationship Id="rId2" Type="http://schemas.openxmlformats.org/officeDocument/2006/relationships/image" Target="../media/image110.emf"/><Relationship Id="rId3" Type="http://schemas.openxmlformats.org/officeDocument/2006/relationships/image" Target="../media/image10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4.emf"/><Relationship Id="rId2" Type="http://schemas.openxmlformats.org/officeDocument/2006/relationships/image" Target="../media/image1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8.emf"/><Relationship Id="rId2" Type="http://schemas.openxmlformats.org/officeDocument/2006/relationships/image" Target="../media/image119.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1" Type="http://schemas.openxmlformats.org/officeDocument/2006/relationships/image" Target="../media/image120.emf"/><Relationship Id="rId2" Type="http://schemas.openxmlformats.org/officeDocument/2006/relationships/image" Target="../media/image1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13.emf"/><Relationship Id="rId3" Type="http://schemas.openxmlformats.org/officeDocument/2006/relationships/image" Target="../media/image14.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26.emf"/><Relationship Id="rId6" Type="http://schemas.openxmlformats.org/officeDocument/2006/relationships/image" Target="../media/image131.emf"/><Relationship Id="rId7" Type="http://schemas.openxmlformats.org/officeDocument/2006/relationships/image" Target="../media/image132.emf"/><Relationship Id="rId8" Type="http://schemas.openxmlformats.org/officeDocument/2006/relationships/image" Target="../media/image133.emf"/><Relationship Id="rId9" Type="http://schemas.openxmlformats.org/officeDocument/2006/relationships/image" Target="../media/image134.emf"/><Relationship Id="rId1" Type="http://schemas.openxmlformats.org/officeDocument/2006/relationships/image" Target="../media/image128.emf"/><Relationship Id="rId2" Type="http://schemas.openxmlformats.org/officeDocument/2006/relationships/image" Target="../media/image121.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38.emf"/><Relationship Id="rId4" Type="http://schemas.openxmlformats.org/officeDocument/2006/relationships/image" Target="../media/image139.emf"/><Relationship Id="rId1" Type="http://schemas.openxmlformats.org/officeDocument/2006/relationships/image" Target="../media/image136.emf"/><Relationship Id="rId2" Type="http://schemas.openxmlformats.org/officeDocument/2006/relationships/image" Target="../media/image13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143.emf"/><Relationship Id="rId5" Type="http://schemas.openxmlformats.org/officeDocument/2006/relationships/image" Target="../media/image144.emf"/><Relationship Id="rId1" Type="http://schemas.openxmlformats.org/officeDocument/2006/relationships/image" Target="../media/image140.emf"/><Relationship Id="rId2" Type="http://schemas.openxmlformats.org/officeDocument/2006/relationships/image" Target="../media/image141.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6.emf"/><Relationship Id="rId4" Type="http://schemas.openxmlformats.org/officeDocument/2006/relationships/image" Target="../media/image147.emf"/><Relationship Id="rId1" Type="http://schemas.openxmlformats.org/officeDocument/2006/relationships/image" Target="../media/image144.emf"/><Relationship Id="rId2" Type="http://schemas.openxmlformats.org/officeDocument/2006/relationships/image" Target="../media/image145.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48.emf"/><Relationship Id="rId4" Type="http://schemas.openxmlformats.org/officeDocument/2006/relationships/image" Target="../media/image149.emf"/><Relationship Id="rId5" Type="http://schemas.openxmlformats.org/officeDocument/2006/relationships/image" Target="../media/image150.emf"/><Relationship Id="rId1" Type="http://schemas.openxmlformats.org/officeDocument/2006/relationships/image" Target="../media/image140.emf"/><Relationship Id="rId2" Type="http://schemas.openxmlformats.org/officeDocument/2006/relationships/image" Target="../media/image14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1.emf"/><Relationship Id="rId2"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image" Target="../media/image29.emf"/><Relationship Id="rId2"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image" Target="../media/image33.emf"/><Relationship Id="rId2"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Light"/>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latin typeface="Segoe UI Light"/>
              </a:rPr>
              <a:pPr/>
              <a:t>7/20/16</a:t>
            </a:fld>
            <a:endParaRPr lang="en-US" dirty="0">
              <a:latin typeface="Segoe UI Light"/>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Light"/>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latin typeface="Segoe UI Light"/>
              </a:rPr>
              <a:pPr/>
              <a:t>‹#›</a:t>
            </a:fld>
            <a:endParaRPr lang="en-US" dirty="0">
              <a:latin typeface="Segoe UI Light"/>
            </a:endParaRPr>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a:defRPr>
            </a:lvl1pPr>
          </a:lstStyle>
          <a:p>
            <a:fld id="{DA005A0C-54D9-45AA-87D4-C551D08DFCE1}" type="datetimeFigureOut">
              <a:rPr lang="en-US" smtClean="0"/>
              <a:pPr/>
              <a:t>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a:defRPr>
            </a:lvl1pPr>
          </a:lstStyle>
          <a:p>
            <a:fld id="{4CFD207A-07DF-40AD-A916-9872E089CE7A}" type="slidenum">
              <a:rPr lang="en-US" smtClean="0"/>
              <a:pPr/>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a:ea typeface="+mn-ea"/>
        <a:cs typeface="+mn-cs"/>
      </a:defRPr>
    </a:lvl1pPr>
    <a:lvl2pPr marL="457200" algn="l" defTabSz="914400" rtl="0" eaLnBrk="1" latinLnBrk="0" hangingPunct="1">
      <a:defRPr sz="1200" kern="1200">
        <a:solidFill>
          <a:schemeClr val="tx1"/>
        </a:solidFill>
        <a:latin typeface="Segoe UI Light"/>
        <a:ea typeface="+mn-ea"/>
        <a:cs typeface="+mn-cs"/>
      </a:defRPr>
    </a:lvl2pPr>
    <a:lvl3pPr marL="914400" algn="l" defTabSz="914400" rtl="0" eaLnBrk="1" latinLnBrk="0" hangingPunct="1">
      <a:defRPr sz="1200" kern="1200">
        <a:solidFill>
          <a:schemeClr val="tx1"/>
        </a:solidFill>
        <a:latin typeface="Segoe UI Light"/>
        <a:ea typeface="+mn-ea"/>
        <a:cs typeface="+mn-cs"/>
      </a:defRPr>
    </a:lvl3pPr>
    <a:lvl4pPr marL="1371600" algn="l" defTabSz="914400" rtl="0" eaLnBrk="1" latinLnBrk="0" hangingPunct="1">
      <a:defRPr sz="1200" kern="1200">
        <a:solidFill>
          <a:schemeClr val="tx1"/>
        </a:solidFill>
        <a:latin typeface="Segoe UI Light"/>
        <a:ea typeface="+mn-ea"/>
        <a:cs typeface="+mn-cs"/>
      </a:defRPr>
    </a:lvl4pPr>
    <a:lvl5pPr marL="1828800" algn="l" defTabSz="914400" rtl="0" eaLnBrk="1" latinLnBrk="0" hangingPunct="1">
      <a:defRPr sz="1200" kern="1200">
        <a:solidFill>
          <a:schemeClr val="tx1"/>
        </a:solidFill>
        <a:latin typeface="Segoe UI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52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click</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read* and we write the partial</a:t>
            </a:r>
            <a:r>
              <a:rPr lang="en-US" baseline="0" dirty="0" smtClean="0"/>
              <a:t> </a:t>
            </a:r>
            <a:r>
              <a:rPr lang="en-US" baseline="0" dirty="0" err="1" smtClean="0"/>
              <a:t>autocorr</a:t>
            </a:r>
            <a:r>
              <a:rPr lang="en-US" baseline="0" dirty="0" smtClean="0"/>
              <a:t> this way for lag u: *click* The correlation between </a:t>
            </a:r>
            <a:r>
              <a:rPr lang="en-US" baseline="0" dirty="0" err="1" smtClean="0"/>
              <a:t>Xt</a:t>
            </a:r>
            <a:r>
              <a:rPr lang="en-US" baseline="0" dirty="0" smtClean="0"/>
              <a:t> and it’s lagged version, taking into account everything in between.</a:t>
            </a:r>
          </a:p>
          <a:p>
            <a:r>
              <a:rPr lang="en-US" baseline="0" dirty="0" smtClean="0"/>
              <a:t>*click* So the effect of sleep 2 nights ago on tonight’s sleep looks like this, it’s the partial autocorrelation of lag 2. </a:t>
            </a:r>
            <a:r>
              <a:rPr lang="en-US" dirty="0" smtClean="0"/>
              <a:t>It’s the correlation</a:t>
            </a:r>
            <a:r>
              <a:rPr lang="en-US" baseline="0" dirty="0" smtClean="0"/>
              <a:t> between tonight’s sleep and 2 nights </a:t>
            </a:r>
            <a:r>
              <a:rPr lang="en-US" baseline="0" dirty="0" err="1" smtClean="0"/>
              <a:t>ago’s</a:t>
            </a:r>
            <a:r>
              <a:rPr lang="en-US" baseline="0" dirty="0" smtClean="0"/>
              <a:t> sleep, that is not accounted for what happened last night. </a:t>
            </a:r>
          </a:p>
          <a:p>
            <a:r>
              <a:rPr lang="en-US" baseline="0" dirty="0" smtClean="0"/>
              <a:t>The way of computing this is really complicated. So bare with me for a minute. I’m just going to work it out for the sleep example to keep it simple.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114</a:t>
            </a:fld>
            <a:endParaRPr lang="en-US" dirty="0"/>
          </a:p>
        </p:txBody>
      </p:sp>
    </p:spTree>
    <p:extLst>
      <p:ext uri="{BB962C8B-B14F-4D97-AF65-F5344CB8AC3E}">
        <p14:creationId xmlns:p14="http://schemas.microsoft.com/office/powerpoint/2010/main" val="15736444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beta1. Beta1 is the notation for the correlation between </a:t>
            </a:r>
            <a:r>
              <a:rPr lang="en-US" dirty="0" err="1" smtClean="0"/>
              <a:t>Xt</a:t>
            </a:r>
            <a:r>
              <a:rPr lang="en-US" dirty="0" smtClean="0"/>
              <a:t> and it’s 1step lagged version. To</a:t>
            </a:r>
            <a:r>
              <a:rPr lang="en-US" baseline="0" dirty="0" smtClean="0"/>
              <a:t> compute the partial autocorrelation, *click* we will</a:t>
            </a:r>
            <a:endParaRPr lang="en-US" dirty="0" smtClean="0"/>
          </a:p>
          <a:p>
            <a:r>
              <a:rPr lang="en-US" dirty="0" smtClean="0"/>
              <a:t>do the</a:t>
            </a:r>
            <a:r>
              <a:rPr lang="en-US" baseline="0" dirty="0" smtClean="0"/>
              <a:t> following for all time. We’ll predict </a:t>
            </a:r>
            <a:r>
              <a:rPr lang="en-US" baseline="0" dirty="0" err="1" smtClean="0"/>
              <a:t>Xt</a:t>
            </a:r>
            <a:r>
              <a:rPr lang="en-US" baseline="0" dirty="0" smtClean="0"/>
              <a:t> from Xt-1 using just the fact that it’s correlated with t-1.*click* And here beta1 is the correlation between </a:t>
            </a:r>
            <a:r>
              <a:rPr lang="en-US" baseline="0" dirty="0" err="1" smtClean="0"/>
              <a:t>xt</a:t>
            </a:r>
            <a:r>
              <a:rPr lang="en-US" baseline="0" dirty="0" smtClean="0"/>
              <a:t> and it’s 1 step lagged version.</a:t>
            </a:r>
          </a:p>
          <a:p>
            <a:r>
              <a:rPr lang="en-US" baseline="0" dirty="0" smtClean="0"/>
              <a:t>Then we’ll also predict Xt-2 from Xt-1 again using beta1. Remember that autocorrelation doesn’t change over time if it’s a stationary time series, so if *click* beta1 is the correlation between t-2 and t-1, then it’s also the same as the correlation between </a:t>
            </a:r>
            <a:r>
              <a:rPr lang="en-US" baseline="0" dirty="0" err="1" smtClean="0"/>
              <a:t>xt</a:t>
            </a:r>
            <a:r>
              <a:rPr lang="en-US" baseline="0" dirty="0" smtClean="0"/>
              <a:t> and xt-1, so that’s good.</a:t>
            </a:r>
          </a:p>
          <a:p>
            <a:r>
              <a:rPr lang="en-US" baseline="0" dirty="0" smtClean="0"/>
              <a:t>Now for the partial autocorrelation *click*. That is the correlation between the prediction error at t and the prediction error at t-2.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115</a:t>
            </a:fld>
            <a:endParaRPr lang="en-US" dirty="0"/>
          </a:p>
        </p:txBody>
      </p:sp>
    </p:spTree>
    <p:extLst>
      <p:ext uri="{BB962C8B-B14F-4D97-AF65-F5344CB8AC3E}">
        <p14:creationId xmlns:p14="http://schemas.microsoft.com/office/powerpoint/2010/main" val="5641286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*click* this thing here, this is</a:t>
            </a:r>
            <a:r>
              <a:rPr lang="en-US" baseline="0" dirty="0" smtClean="0"/>
              <a:t> </a:t>
            </a:r>
          </a:p>
          <a:p>
            <a:pPr marL="0" indent="0">
              <a:buNone/>
            </a:pPr>
            <a:r>
              <a:rPr lang="en-US" baseline="0" dirty="0" smtClean="0"/>
              <a:t>*read*</a:t>
            </a:r>
            <a:r>
              <a:rPr lang="en-US" dirty="0" smtClean="0"/>
              <a:t>– this</a:t>
            </a:r>
            <a:r>
              <a:rPr lang="en-US" baseline="0" dirty="0" smtClean="0"/>
              <a:t> is the essence, if you will, of two days ago. </a:t>
            </a:r>
          </a:p>
          <a:p>
            <a:pPr marL="0" indent="0">
              <a:buNone/>
            </a:pPr>
            <a:r>
              <a:rPr lang="en-US" baseline="0" dirty="0" smtClean="0"/>
              <a:t>Can I use it to predict *click*</a:t>
            </a:r>
          </a:p>
          <a:p>
            <a:pPr marL="0" indent="0">
              <a:buNone/>
            </a:pPr>
            <a:r>
              <a:rPr lang="en-US" baseline="0" dirty="0" smtClean="0"/>
              <a:t>the essence of today? In other words, can I use it to predict what is unexplained by yesterday’s value? That’s what the partial autocorrelation tells you. It’s the correlation between the prediction error at time t and the prediction error at time t-2 where we’re allowed to use any times in between to make predictions. I’ll show you the more general version in a moment, but let</a:t>
            </a:r>
            <a:r>
              <a:rPr lang="uk-UA" baseline="0" dirty="0" smtClean="0"/>
              <a:t>’</a:t>
            </a:r>
            <a:r>
              <a:rPr lang="en-US" baseline="0" dirty="0" smtClean="0"/>
              <a:t>s go back to the data for a minute.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116</a:t>
            </a:fld>
            <a:endParaRPr lang="en-US" dirty="0"/>
          </a:p>
        </p:txBody>
      </p:sp>
    </p:spTree>
    <p:extLst>
      <p:ext uri="{BB962C8B-B14F-4D97-AF65-F5344CB8AC3E}">
        <p14:creationId xmlns:p14="http://schemas.microsoft.com/office/powerpoint/2010/main" val="564128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say I have this model up here, and I</a:t>
            </a:r>
            <a:r>
              <a:rPr lang="en-US" baseline="0" dirty="0" smtClean="0"/>
              <a:t> generate some data from it, there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117</a:t>
            </a:fld>
            <a:endParaRPr lang="en-US" dirty="0"/>
          </a:p>
        </p:txBody>
      </p:sp>
    </p:spTree>
    <p:extLst>
      <p:ext uri="{BB962C8B-B14F-4D97-AF65-F5344CB8AC3E}">
        <p14:creationId xmlns:p14="http://schemas.microsoft.com/office/powerpoint/2010/main" val="32747662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 compute the</a:t>
            </a:r>
            <a:r>
              <a:rPr lang="en-US" baseline="0" dirty="0" smtClean="0"/>
              <a:t> autocorrelation function. And it doesn’t tell me anything, o</a:t>
            </a:r>
            <a:r>
              <a:rPr lang="en-US" dirty="0" smtClean="0"/>
              <a:t>ther than the fact that it’s not a pure MA model. I see exponential decay, so fine, we</a:t>
            </a:r>
            <a:r>
              <a:rPr lang="en-US" baseline="0" dirty="0" smtClean="0"/>
              <a:t> think it’s an AR model. But we don</a:t>
            </a:r>
            <a:r>
              <a:rPr lang="uk-UA" baseline="0" dirty="0" smtClean="0"/>
              <a:t>’</a:t>
            </a:r>
            <a:r>
              <a:rPr lang="en-US" baseline="0" dirty="0" smtClean="0"/>
              <a:t>t</a:t>
            </a:r>
            <a:r>
              <a:rPr lang="en-US" baseline="0" dirty="0"/>
              <a:t> </a:t>
            </a:r>
            <a:r>
              <a:rPr lang="en-US" baseline="0" dirty="0" smtClean="0"/>
              <a:t>know what order it is unless we cheat and look at the equation.</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118</a:t>
            </a:fld>
            <a:endParaRPr lang="en-US" dirty="0"/>
          </a:p>
        </p:txBody>
      </p:sp>
    </p:spTree>
    <p:extLst>
      <p:ext uri="{BB962C8B-B14F-4D97-AF65-F5344CB8AC3E}">
        <p14:creationId xmlns:p14="http://schemas.microsoft.com/office/powerpoint/2010/main" val="8805095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if we look at the</a:t>
            </a:r>
            <a:r>
              <a:rPr lang="en-US" baseline="0" dirty="0" smtClean="0"/>
              <a:t> partial autocorrelation function *click* then it tells me *click* a lot. </a:t>
            </a:r>
            <a:r>
              <a:rPr lang="en-US" dirty="0" smtClean="0"/>
              <a:t>In fact it tells me exactly what I need to know – that this is an AR(1)</a:t>
            </a:r>
            <a:r>
              <a:rPr lang="en-US" baseline="0" dirty="0" smtClean="0"/>
              <a:t> model. There’s 1 term in the model, because there’s one nonzero term in the partial autocorrelation function. Now we can go to the more general version.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119</a:t>
            </a:fld>
            <a:endParaRPr lang="en-US" dirty="0"/>
          </a:p>
        </p:txBody>
      </p:sp>
    </p:spTree>
    <p:extLst>
      <p:ext uri="{BB962C8B-B14F-4D97-AF65-F5344CB8AC3E}">
        <p14:creationId xmlns:p14="http://schemas.microsoft.com/office/powerpoint/2010/main" val="8805095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partial autocorrelation for lag u is</a:t>
            </a:r>
            <a:r>
              <a:rPr lang="en-US" baseline="0" dirty="0" smtClean="0"/>
              <a:t> the correlation between the prediction error at time t and the prediction error at time t-u, where we are allowed to explain </a:t>
            </a:r>
            <a:r>
              <a:rPr lang="en-US" baseline="0" dirty="0" err="1" smtClean="0"/>
              <a:t>xt</a:t>
            </a:r>
            <a:r>
              <a:rPr lang="en-US" baseline="0" dirty="0" smtClean="0"/>
              <a:t> and </a:t>
            </a:r>
            <a:r>
              <a:rPr lang="en-US" baseline="0" dirty="0" err="1" smtClean="0"/>
              <a:t>xt</a:t>
            </a:r>
            <a:r>
              <a:rPr lang="en-US" baseline="0" dirty="0" smtClean="0"/>
              <a:t>-u using everything in between *click 2*. So we get to use all the lags in between to predict </a:t>
            </a:r>
            <a:r>
              <a:rPr lang="en-US" baseline="0" dirty="0" err="1" smtClean="0"/>
              <a:t>xt</a:t>
            </a:r>
            <a:r>
              <a:rPr lang="en-US" baseline="0" dirty="0" smtClean="0"/>
              <a:t> and </a:t>
            </a:r>
            <a:r>
              <a:rPr lang="en-US" baseline="0" dirty="0" err="1" smtClean="0"/>
              <a:t>xt</a:t>
            </a:r>
            <a:r>
              <a:rPr lang="en-US" baseline="0" dirty="0" smtClean="0"/>
              <a:t>-u. And that’s what it is! So how do I get those beta’s? In the lag 2 case I just had 1 beta and I used the correlation. But here I have a lot of betas. And we’ll get those using the method of least squares. Let’s walk through that more slowly.</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120</a:t>
            </a:fld>
            <a:endParaRPr lang="en-US" dirty="0"/>
          </a:p>
        </p:txBody>
      </p:sp>
    </p:spTree>
    <p:extLst>
      <p:ext uri="{BB962C8B-B14F-4D97-AF65-F5344CB8AC3E}">
        <p14:creationId xmlns:p14="http://schemas.microsoft.com/office/powerpoint/2010/main" val="5641286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First,</a:t>
            </a:r>
            <a:r>
              <a:rPr lang="en-US" baseline="0" dirty="0" smtClean="0"/>
              <a:t> we’ll use a linear model to predict </a:t>
            </a:r>
            <a:r>
              <a:rPr lang="en-US" baseline="0" dirty="0" err="1" smtClean="0"/>
              <a:t>xt</a:t>
            </a:r>
            <a:r>
              <a:rPr lang="en-US" baseline="0" dirty="0" smtClean="0"/>
              <a:t> from the lags. *click* We’ll use least squares to get the coefficients. *click* And there’s the thing we minimize. *click*</a:t>
            </a:r>
          </a:p>
          <a:p>
            <a:r>
              <a:rPr lang="en-US" baseline="0" dirty="0" smtClean="0"/>
              <a:t>Then *click* we’ll use a linear model to predict </a:t>
            </a:r>
            <a:r>
              <a:rPr lang="en-US" baseline="0" dirty="0" err="1" smtClean="0"/>
              <a:t>Xt</a:t>
            </a:r>
            <a:r>
              <a:rPr lang="en-US" baseline="0" dirty="0" smtClean="0"/>
              <a:t>-u from the lags, *click* like that. Now the coefficients are the same, as the ones up here. *click* and that’s because least squares is all about correlations, and correlations are not directed, they don’t know whether we’re going backwards or forwards in time. Which is just a bit more convenient. Anyway, so there it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121</a:t>
            </a:fld>
            <a:endParaRPr lang="en-US" dirty="0"/>
          </a:p>
        </p:txBody>
      </p:sp>
    </p:spTree>
    <p:extLst>
      <p:ext uri="{BB962C8B-B14F-4D97-AF65-F5344CB8AC3E}">
        <p14:creationId xmlns:p14="http://schemas.microsoft.com/office/powerpoint/2010/main" val="5641286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partial</a:t>
            </a:r>
            <a:r>
              <a:rPr lang="en-US" baseline="0" dirty="0" smtClean="0"/>
              <a:t> autocorrelation. And just to remind you of the intuition behind it, it *Read*</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122</a:t>
            </a:fld>
            <a:endParaRPr lang="en-US" dirty="0"/>
          </a:p>
        </p:txBody>
      </p:sp>
    </p:spTree>
    <p:extLst>
      <p:ext uri="{BB962C8B-B14F-4D97-AF65-F5344CB8AC3E}">
        <p14:creationId xmlns:p14="http://schemas.microsoft.com/office/powerpoint/2010/main" val="5641286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right, let’s summarize what we learned for AR models. read until *it has</a:t>
            </a:r>
            <a:r>
              <a:rPr lang="en-US" baseline="0" dirty="0" smtClean="0"/>
              <a:t> a strict cutoff at p and that’s how I know what the order of the AR model is. </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123</a:t>
            </a:fld>
            <a:endParaRPr lang="en-US" dirty="0"/>
          </a:p>
        </p:txBody>
      </p:sp>
    </p:spTree>
    <p:extLst>
      <p:ext uri="{BB962C8B-B14F-4D97-AF65-F5344CB8AC3E}">
        <p14:creationId xmlns:p14="http://schemas.microsoft.com/office/powerpoint/2010/main" val="342478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ARMA model has an AR part and an MA part. Just like that *clicks*</a:t>
            </a:r>
          </a:p>
          <a:p>
            <a:r>
              <a:rPr lang="en-US" dirty="0" smtClean="0"/>
              <a:t>The price of the product</a:t>
            </a:r>
            <a:r>
              <a:rPr lang="en-US" baseline="0" dirty="0" smtClean="0"/>
              <a:t> today depends on yesterday’s price, the day </a:t>
            </a:r>
            <a:r>
              <a:rPr lang="en-US" baseline="0" dirty="0" err="1" smtClean="0"/>
              <a:t>before’s</a:t>
            </a:r>
            <a:r>
              <a:rPr lang="en-US" baseline="0" dirty="0" smtClean="0"/>
              <a:t> price, and so on, that’s the AR part, but it also depends on the announcements about the company’s welfare over the past few days. That’s the MA part.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Now if you know the order p for the </a:t>
            </a:r>
            <a:r>
              <a:rPr lang="en-US" baseline="0" dirty="0" err="1" smtClean="0"/>
              <a:t>ar</a:t>
            </a:r>
            <a:r>
              <a:rPr lang="en-US" baseline="0" dirty="0" smtClean="0"/>
              <a:t> part and you know the order q for the ma part, you can use regression to get all the phi’s and all the theta’s. But how do you know them? *click* Well, you can l</a:t>
            </a:r>
            <a:r>
              <a:rPr lang="en-US" dirty="0" smtClean="0"/>
              <a:t>ook at the </a:t>
            </a:r>
            <a:r>
              <a:rPr lang="en-US" dirty="0" err="1" smtClean="0"/>
              <a:t>acf</a:t>
            </a:r>
            <a:r>
              <a:rPr lang="en-US" dirty="0" smtClean="0"/>
              <a:t>.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125</a:t>
            </a:fld>
            <a:endParaRPr lang="en-US" dirty="0"/>
          </a:p>
        </p:txBody>
      </p:sp>
    </p:spTree>
    <p:extLst>
      <p:ext uri="{BB962C8B-B14F-4D97-AF65-F5344CB8AC3E}">
        <p14:creationId xmlns:p14="http://schemas.microsoft.com/office/powerpoint/2010/main" val="39655028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here’s a purely MA model,</a:t>
            </a:r>
            <a:r>
              <a:rPr lang="en-US" baseline="0" dirty="0" smtClean="0"/>
              <a:t> and there’s a strict cutoff on the ACF.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126</a:t>
            </a:fld>
            <a:endParaRPr lang="en-US" dirty="0"/>
          </a:p>
        </p:txBody>
      </p:sp>
    </p:spTree>
    <p:extLst>
      <p:ext uri="{BB962C8B-B14F-4D97-AF65-F5344CB8AC3E}">
        <p14:creationId xmlns:p14="http://schemas.microsoft.com/office/powerpoint/2010/main" val="32783975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127</a:t>
            </a:fld>
            <a:endParaRPr lang="en-US" dirty="0"/>
          </a:p>
        </p:txBody>
      </p:sp>
    </p:spTree>
    <p:extLst>
      <p:ext uri="{BB962C8B-B14F-4D97-AF65-F5344CB8AC3E}">
        <p14:creationId xmlns:p14="http://schemas.microsoft.com/office/powerpoint/2010/main" val="39655028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a:t>
            </a:r>
            <a:r>
              <a:rPr lang="en-US" baseline="0" dirty="0" smtClean="0"/>
              <a:t> random walks. How do you do a random walk. To do a random walk, we look at the position we were in yesterday, and we take a random step. Call that step epsilon. And that’s the position we’re in today. So that’s how you do a random walk. So if I simulate a random walk, it looks like this. *click* Now, Is that stationary? clearly not, it’s definitely not mean 0. So it’s not stationary *click* And so this of course means we can’t use any of the tools we discussed. We can’t use moving averages, can’t use autoregressive models, so are we stuck? Well, it’s not quite true that we can’t use all our tools. There’s just a little trick that we need in order to transform our random walk into something we can actually study. And that trick is called “differencing”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129</a:t>
            </a:fld>
            <a:endParaRPr lang="en-US" dirty="0"/>
          </a:p>
        </p:txBody>
      </p:sp>
    </p:spTree>
    <p:extLst>
      <p:ext uri="{BB962C8B-B14F-4D97-AF65-F5344CB8AC3E}">
        <p14:creationId xmlns:p14="http://schemas.microsoft.com/office/powerpoint/2010/main" val="34893615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what’s differencing. Differencing is when you compute</a:t>
            </a:r>
            <a:r>
              <a:rPr lang="en-US" baseline="0" dirty="0" smtClean="0"/>
              <a:t> the difference of today and yesterday. *click* Like that. *click*</a:t>
            </a:r>
          </a:p>
          <a:p>
            <a:r>
              <a:rPr lang="en-US" baseline="0" dirty="0" smtClean="0"/>
              <a:t>If this is truly a random walk, then when we take the difference of the series *click*, then we get just the noisy step we took. And that series is just noise, so it’s stationary. *click* So, what just happened here. We had a series that *Wasn’t* stationary, and now transformed it into a series that is stationary, and we can use all our cool tricks. *So*, *click* if you have data like this *click* then you might want to compute the difference series *click* and model that *click* because it’s stationary.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130</a:t>
            </a:fld>
            <a:endParaRPr lang="en-US" dirty="0"/>
          </a:p>
        </p:txBody>
      </p:sp>
    </p:spTree>
    <p:extLst>
      <p:ext uri="{BB962C8B-B14F-4D97-AF65-F5344CB8AC3E}">
        <p14:creationId xmlns:p14="http://schemas.microsoft.com/office/powerpoint/2010/main" val="5084521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It’s called integrative moving</a:t>
            </a:r>
            <a:r>
              <a:rPr lang="en-US" baseline="0" dirty="0" smtClean="0"/>
              <a:t> average.</a:t>
            </a:r>
            <a:r>
              <a:rPr lang="en-US" dirty="0" smtClean="0"/>
              <a:t> It starts</a:t>
            </a:r>
            <a:r>
              <a:rPr lang="en-US" baseline="0" dirty="0" smtClean="0"/>
              <a:t> with a random walk . So you know right now that it’s not stationary. And then I go and add an MA1 term to it. *click 2* So it looks like a moving average, and it looks like a random walk. But no matter how you look at it, it’s not stationary. *click* But if you look at the difference series *Click*, that thing *click* is just an MA(1) series. And all moving average series are stationary. So this is *click* stationary*.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131</a:t>
            </a:fld>
            <a:endParaRPr lang="en-US" dirty="0"/>
          </a:p>
        </p:txBody>
      </p:sp>
    </p:spTree>
    <p:extLst>
      <p:ext uri="{BB962C8B-B14F-4D97-AF65-F5344CB8AC3E}">
        <p14:creationId xmlns:p14="http://schemas.microsoft.com/office/powerpoint/2010/main" val="34893615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basically, the bottom line is *click</a:t>
            </a:r>
            <a:r>
              <a:rPr lang="en-US" baseline="0" dirty="0" smtClean="0"/>
              <a:t> read* </a:t>
            </a:r>
            <a:r>
              <a:rPr lang="en-US" dirty="0" smtClean="0"/>
              <a:t>If the difference series is stationary, we’re in business.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132</a:t>
            </a:fld>
            <a:endParaRPr lang="en-US" dirty="0"/>
          </a:p>
        </p:txBody>
      </p:sp>
    </p:spTree>
    <p:extLst>
      <p:ext uri="{BB962C8B-B14F-4D97-AF65-F5344CB8AC3E}">
        <p14:creationId xmlns:p14="http://schemas.microsoft.com/office/powerpoint/2010/main" val="17877964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last part you learned that differencing once can help you turn a </a:t>
            </a:r>
            <a:r>
              <a:rPr lang="en-US" baseline="0" dirty="0" err="1" smtClean="0"/>
              <a:t>nonstationary</a:t>
            </a:r>
            <a:r>
              <a:rPr lang="en-US" baseline="0" dirty="0" smtClean="0"/>
              <a:t> time series into a stationary one. But what I showed you is just the tip of the iceberg.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133</a:t>
            </a:fld>
            <a:endParaRPr lang="en-US" dirty="0"/>
          </a:p>
        </p:txBody>
      </p:sp>
    </p:spTree>
    <p:extLst>
      <p:ext uri="{BB962C8B-B14F-4D97-AF65-F5344CB8AC3E}">
        <p14:creationId xmlns:p14="http://schemas.microsoft.com/office/powerpoint/2010/main" val="3831326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say we have a linear trend plus</a:t>
            </a:r>
            <a:r>
              <a:rPr lang="en-US" baseline="0" dirty="0" smtClean="0"/>
              <a:t> a stationary series. So when you plot it, you get something like this *click*, so it</a:t>
            </a:r>
            <a:r>
              <a:rPr lang="uk-UA" baseline="0" dirty="0" smtClean="0"/>
              <a:t>’</a:t>
            </a:r>
            <a:r>
              <a:rPr lang="en-US" baseline="0" dirty="0" smtClean="0"/>
              <a:t>s a linear trend, plus some stationary signal that looks like noise here. So it’s not stationary. Let’s take the difference series *click* So we’ll just write it out like that, I just plugged in the formula in here for t and t-1. Then I simplify a little bit. I can get rid of the beta0 terms and I move things around and I</a:t>
            </a:r>
            <a:r>
              <a:rPr lang="uk-UA" baseline="0" dirty="0" smtClean="0"/>
              <a:t>’</a:t>
            </a:r>
            <a:r>
              <a:rPr lang="en-US" baseline="0" dirty="0" smtClean="0"/>
              <a:t>m left with that *click* then I can get rid of the beta1t terms, and I’m left with that *click*. And this thing – is a constant, beta1 plus the difference series for the stationary signal, which is stationary. So guess what, we just turned a linear trend, a *huge* trend, into something stationary! Very cool. Not very surprising if you think about it carefully. </a:t>
            </a:r>
            <a:r>
              <a:rPr lang="en-US" dirty="0" smtClean="0"/>
              <a:t>This</a:t>
            </a:r>
            <a:r>
              <a:rPr lang="en-US" baseline="0" dirty="0" smtClean="0"/>
              <a:t> is the same way that when you take the derivative of a line you get a constant. When you take the difference series, it’s just like taking a derivative. it’s like a discrete derivative.</a:t>
            </a:r>
          </a:p>
          <a:p>
            <a:r>
              <a:rPr lang="en-US" baseline="0" dirty="0" smtClean="0"/>
              <a:t>Now for a drop of notation. *click* The thing on the left we’ll call delta x. And the thing on the right we’ll call delta Z. </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134</a:t>
            </a:fld>
            <a:endParaRPr lang="en-US" dirty="0"/>
          </a:p>
        </p:txBody>
      </p:sp>
    </p:spTree>
    <p:extLst>
      <p:ext uri="{BB962C8B-B14F-4D97-AF65-F5344CB8AC3E}">
        <p14:creationId xmlns:p14="http://schemas.microsoft.com/office/powerpoint/2010/main" val="17877964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even one step</a:t>
            </a:r>
            <a:r>
              <a:rPr lang="en-US" baseline="0" dirty="0" smtClean="0"/>
              <a:t> further. *click* Let’s say you have a *quadratic* trend. *click* plus something stationary, like this. Now take the difference series. *click* And it looks like that. *click* simplify by removing the beta0s that cancel, and the beta1t’s, then you get this *click* then cancel out the t^2 terms, and you end up with this. *click*. Now does that look familiar? It should because we analyzed this on the last slide. It’s a linear trend plus a stationary series. *click4*  And we know how to deal with that, by taking another difference. It’s the s</a:t>
            </a:r>
            <a:r>
              <a:rPr lang="en-US" dirty="0" smtClean="0"/>
              <a:t>ame thing here, when you take</a:t>
            </a:r>
            <a:r>
              <a:rPr lang="en-US" baseline="0" dirty="0" smtClean="0"/>
              <a:t> the derivative of a quadratic, it’s linear. Then you take the derivative again, it’s a constant. And I’ll put in the notation for that *click*. So 2 discrete derivatives, gives you a constant plus a stationary series.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135</a:t>
            </a:fld>
            <a:endParaRPr lang="en-US" dirty="0"/>
          </a:p>
        </p:txBody>
      </p:sp>
    </p:spTree>
    <p:extLst>
      <p:ext uri="{BB962C8B-B14F-4D97-AF65-F5344CB8AC3E}">
        <p14:creationId xmlns:p14="http://schemas.microsoft.com/office/powerpoint/2010/main" val="1787796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you know why differencing is a powerful tool.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136</a:t>
            </a:fld>
            <a:endParaRPr lang="en-US" dirty="0"/>
          </a:p>
        </p:txBody>
      </p:sp>
    </p:spTree>
    <p:extLst>
      <p:ext uri="{BB962C8B-B14F-4D97-AF65-F5344CB8AC3E}">
        <p14:creationId xmlns:p14="http://schemas.microsoft.com/office/powerpoint/2010/main" val="17877964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get to </a:t>
            </a:r>
            <a:r>
              <a:rPr lang="en-US" dirty="0" err="1" smtClean="0"/>
              <a:t>arima</a:t>
            </a:r>
            <a:r>
              <a:rPr lang="en-US" dirty="0" smtClean="0"/>
              <a:t> models. </a:t>
            </a:r>
            <a:r>
              <a:rPr lang="en-US" dirty="0" err="1" smtClean="0"/>
              <a:t>Arima</a:t>
            </a:r>
            <a:r>
              <a:rPr lang="en-US" dirty="0" smtClean="0"/>
              <a:t> models are different than </a:t>
            </a:r>
            <a:r>
              <a:rPr lang="en-US" dirty="0" err="1" smtClean="0"/>
              <a:t>arma</a:t>
            </a:r>
            <a:r>
              <a:rPr lang="en-US" dirty="0" smtClean="0"/>
              <a:t> models in that they are named after a guy. Called Mr.</a:t>
            </a:r>
            <a:r>
              <a:rPr lang="en-US" baseline="0" dirty="0" smtClean="0"/>
              <a:t> </a:t>
            </a:r>
            <a:r>
              <a:rPr lang="en-US" baseline="0" dirty="0" err="1" smtClean="0"/>
              <a:t>Arima</a:t>
            </a:r>
            <a:r>
              <a:rPr lang="en-US" baseline="0" dirty="0" smtClean="0"/>
              <a:t>. He’s a sweet little old man and the last time he came to visit, I got a big kiss on the cheek and I was thrilled! Actually I’m kidding.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138</a:t>
            </a:fld>
            <a:endParaRPr lang="en-US" dirty="0"/>
          </a:p>
        </p:txBody>
      </p:sp>
    </p:spTree>
    <p:extLst>
      <p:ext uri="{BB962C8B-B14F-4D97-AF65-F5344CB8AC3E}">
        <p14:creationId xmlns:p14="http://schemas.microsoft.com/office/powerpoint/2010/main" val="2421152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Arima</a:t>
            </a:r>
            <a:r>
              <a:rPr lang="en-US" baseline="0" dirty="0" smtClean="0"/>
              <a:t> is </a:t>
            </a:r>
            <a:r>
              <a:rPr lang="en-US" dirty="0" smtClean="0"/>
              <a:t>Auto-Regressive Integrated Moving Average. The way it’s defined is that</a:t>
            </a:r>
            <a:r>
              <a:rPr lang="en-US" baseline="0" dirty="0" smtClean="0"/>
              <a:t> it’s series where when you take the difference series, you get an ARMA model. Even if you have to take the difference of the difference of the difference and do that a few more times, if you eventually get to an ARMA model, then the original series is an ARIMA model. *click* The way we write it is like this. The original series is X, and then we take the difference d times to get Y. Now in order for X to be an </a:t>
            </a:r>
            <a:r>
              <a:rPr lang="en-US" baseline="0" dirty="0" err="1" smtClean="0"/>
              <a:t>arima</a:t>
            </a:r>
            <a:r>
              <a:rPr lang="en-US" baseline="0" dirty="0" smtClean="0"/>
              <a:t> model, Y has to be an ARMA model. *click* so let’s write Y as an </a:t>
            </a:r>
            <a:r>
              <a:rPr lang="en-US" baseline="0" dirty="0" err="1" smtClean="0"/>
              <a:t>arma</a:t>
            </a:r>
            <a:r>
              <a:rPr lang="en-US" baseline="0" dirty="0" smtClean="0"/>
              <a:t> model. So here are the </a:t>
            </a:r>
            <a:r>
              <a:rPr lang="en-US" baseline="0" dirty="0" err="1" smtClean="0"/>
              <a:t>Ar</a:t>
            </a:r>
            <a:r>
              <a:rPr lang="en-US" baseline="0" dirty="0" smtClean="0"/>
              <a:t> terms, and here are the MA terms. </a:t>
            </a:r>
          </a:p>
          <a:p>
            <a:r>
              <a:rPr lang="en-US" dirty="0" smtClean="0"/>
              <a:t>In</a:t>
            </a:r>
            <a:r>
              <a:rPr lang="en-US" baseline="0" dirty="0" smtClean="0"/>
              <a:t> other words, if the difference series is a purely MA model, or a purely AR model, then it’s an ARIMA model. Or if the difference series is a mixture of both MA and AR, then it’s still ARIMA. *click* and the way we notate an ARIMA model is like this. We have 3 parameters, d, p, q that tell us *clicks read*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139</a:t>
            </a:fld>
            <a:endParaRPr lang="en-US" dirty="0"/>
          </a:p>
        </p:txBody>
      </p:sp>
    </p:spTree>
    <p:extLst>
      <p:ext uri="{BB962C8B-B14F-4D97-AF65-F5344CB8AC3E}">
        <p14:creationId xmlns:p14="http://schemas.microsoft.com/office/powerpoint/2010/main" val="40767172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right, now some good stuff to know about ARIMA models. *click1* *Read* So</a:t>
            </a:r>
            <a:r>
              <a:rPr lang="en-US" baseline="0" dirty="0" smtClean="0"/>
              <a:t> why is that? because *click read* You can just keep taking differences and testing to see whether you have an </a:t>
            </a:r>
            <a:r>
              <a:rPr lang="en-US" baseline="0" dirty="0" err="1" smtClean="0"/>
              <a:t>arma</a:t>
            </a:r>
            <a:r>
              <a:rPr lang="en-US" baseline="0" dirty="0" smtClean="0"/>
              <a:t> model. </a:t>
            </a:r>
            <a:endParaRPr lang="en-US" dirty="0" smtClean="0"/>
          </a:p>
          <a:p>
            <a:r>
              <a:rPr lang="en-US" dirty="0" smtClean="0"/>
              <a:t>You take the difference, then you can try to model it as an </a:t>
            </a:r>
            <a:r>
              <a:rPr lang="en-US" dirty="0" err="1" smtClean="0"/>
              <a:t>arma</a:t>
            </a:r>
            <a:r>
              <a:rPr lang="en-US" dirty="0" smtClean="0"/>
              <a:t>,</a:t>
            </a:r>
            <a:r>
              <a:rPr lang="en-US" baseline="0" dirty="0" smtClean="0"/>
              <a:t> if it’s not stationary, you could take the difference series again! You’re at d=2.  And then if that’s not stationary, you could take the difference series again, then you’re at d=3. And so on. *click*</a:t>
            </a:r>
            <a:endParaRPr lang="en-US" dirty="0" smtClean="0"/>
          </a:p>
          <a:p>
            <a:r>
              <a:rPr lang="en-US" dirty="0" smtClean="0"/>
              <a:t>If you don’t hav</a:t>
            </a:r>
            <a:r>
              <a:rPr lang="en-US" baseline="0" dirty="0" smtClean="0"/>
              <a:t>e this, you may be in for a little fiddling. But at least you have a really good starting point which may actually tackle the whole problem in many cases.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140</a:t>
            </a:fld>
            <a:endParaRPr lang="en-US" dirty="0"/>
          </a:p>
        </p:txBody>
      </p:sp>
    </p:spTree>
    <p:extLst>
      <p:ext uri="{BB962C8B-B14F-4D97-AF65-F5344CB8AC3E}">
        <p14:creationId xmlns:p14="http://schemas.microsoft.com/office/powerpoint/2010/main" val="17877964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powerful tool *click* *read*</a:t>
            </a:r>
            <a:r>
              <a:rPr lang="en-US" baseline="0" dirty="0" smtClean="0"/>
              <a:t> *click* and it’s a special case of an </a:t>
            </a:r>
            <a:r>
              <a:rPr lang="en-US" baseline="0" dirty="0" err="1" smtClean="0"/>
              <a:t>arima</a:t>
            </a:r>
            <a:r>
              <a:rPr lang="en-US" baseline="0" dirty="0" smtClean="0"/>
              <a:t> model, an </a:t>
            </a:r>
            <a:r>
              <a:rPr lang="en-US" baseline="0" dirty="0" err="1" smtClean="0"/>
              <a:t>arima</a:t>
            </a:r>
            <a:r>
              <a:rPr lang="en-US" baseline="0" dirty="0" smtClean="0"/>
              <a:t> 0, 1, 1 model.</a:t>
            </a:r>
            <a:endParaRPr lang="en-US" dirty="0" smtClean="0"/>
          </a:p>
          <a:p>
            <a:r>
              <a:rPr lang="en-US" dirty="0" smtClean="0"/>
              <a:t>so its</a:t>
            </a:r>
            <a:r>
              <a:rPr lang="en-US" baseline="0" dirty="0" smtClean="0"/>
              <a:t> an </a:t>
            </a:r>
            <a:r>
              <a:rPr lang="en-US" baseline="0" dirty="0" err="1" smtClean="0"/>
              <a:t>arma</a:t>
            </a:r>
            <a:r>
              <a:rPr lang="en-US" baseline="0" dirty="0" smtClean="0"/>
              <a:t> model since d=0, with one </a:t>
            </a:r>
            <a:r>
              <a:rPr lang="en-US" baseline="0" dirty="0" err="1" smtClean="0"/>
              <a:t>ar</a:t>
            </a:r>
            <a:r>
              <a:rPr lang="en-US" baseline="0" dirty="0" smtClean="0"/>
              <a:t> term and one ma term.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142</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clicks* it’s a mixture of what</a:t>
            </a:r>
            <a:r>
              <a:rPr lang="en-US" baseline="0" dirty="0" smtClean="0"/>
              <a:t> we predicted at time t-1 and what actually happened at time t-1.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143</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simplify this a little bit to get some intuition. *click* So here just expanding</a:t>
            </a:r>
            <a:r>
              <a:rPr lang="en-US" baseline="0" dirty="0" smtClean="0"/>
              <a:t> it out. And then I’m collecting terms that have alpha in them, *click* There like that. Now *click* I’m defining et-1 to be the prediction error at time t, it’s just the truth minus what we predicted. And then plug that back in and I get *click* that the estimate for </a:t>
            </a:r>
            <a:r>
              <a:rPr lang="en-US" baseline="0" dirty="0" err="1" smtClean="0"/>
              <a:t>Xt</a:t>
            </a:r>
            <a:r>
              <a:rPr lang="en-US" baseline="0" dirty="0" smtClean="0"/>
              <a:t> is just what I predicted for Xt-1, plus some adjustment times the prediction error. *click* So that’s a nice bit of intuition, that the value at time t comes from a mixture of what we thought would happen yesterday and a bit of yesterday’s error.</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144</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a:t>
            </a:r>
            <a:r>
              <a:rPr lang="en-US" baseline="0" dirty="0" smtClean="0"/>
              <a:t> we make predictions using this model? Let’s say we picked alpha, or fitted it. *click2* now this is what happened at time t-1. But the truth was quite a bit higher. So we made an error. *click2* Then at time t we make a prediction that combines what we thought would happen last time, with the error we made. So we get a prediction that looks like this. *click2* So this is nice - i</a:t>
            </a:r>
            <a:r>
              <a:rPr lang="en-US" dirty="0" smtClean="0"/>
              <a:t>f the prediction was too low last time, then it gets pulled up by</a:t>
            </a:r>
            <a:r>
              <a:rPr lang="en-US" baseline="0" dirty="0" smtClean="0"/>
              <a:t> a fraction of whatever the error was. If the prediction was too high, then the next prediction gets pulled down a bit.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145</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play</a:t>
            </a:r>
            <a:r>
              <a:rPr lang="en-US" baseline="0" dirty="0" smtClean="0"/>
              <a:t> around with the EWMA model just for some more intuition. *click* Take the formula, and then we’ll add 0 in disguise, *click* which are those two terms right there. And then *click* we’ll collect terms, so we have the xt-1 terms just combining to be Xt-1, and then we’ll collect the other two terms, which are both multiplied by 1-alpha. *click* Again we have the error being the truth minus the estimate of it. And plugging that back in we get this *click* . S</a:t>
            </a:r>
            <a:r>
              <a:rPr lang="en-US" dirty="0" smtClean="0"/>
              <a:t>o its</a:t>
            </a:r>
            <a:r>
              <a:rPr lang="en-US" baseline="0" dirty="0" smtClean="0"/>
              <a:t> an </a:t>
            </a:r>
            <a:r>
              <a:rPr lang="en-US" baseline="0" dirty="0" err="1" smtClean="0"/>
              <a:t>arma</a:t>
            </a:r>
            <a:r>
              <a:rPr lang="en-US" baseline="0" dirty="0" smtClean="0"/>
              <a:t> model with one </a:t>
            </a:r>
            <a:r>
              <a:rPr lang="en-US" baseline="0" dirty="0" err="1" smtClean="0"/>
              <a:t>ar</a:t>
            </a:r>
            <a:r>
              <a:rPr lang="en-US" baseline="0" dirty="0" smtClean="0"/>
              <a:t> term and one ma term. *click* and we can write it just like this.</a:t>
            </a:r>
          </a:p>
          <a:p>
            <a:r>
              <a:rPr lang="en-US" dirty="0" smtClean="0"/>
              <a:t> </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146</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to summarize, we’ve been talking about exponentially weighted moving averages. *read1*</a:t>
            </a:r>
            <a:r>
              <a:rPr lang="en-US" baseline="0" dirty="0" smtClean="0"/>
              <a:t> it’s a special case of the </a:t>
            </a:r>
            <a:r>
              <a:rPr lang="en-US" baseline="0" dirty="0" err="1" smtClean="0"/>
              <a:t>arima</a:t>
            </a:r>
            <a:r>
              <a:rPr lang="en-US" baseline="0" dirty="0" smtClean="0"/>
              <a:t> model, an </a:t>
            </a:r>
            <a:r>
              <a:rPr lang="en-US" baseline="0" dirty="0" err="1" smtClean="0"/>
              <a:t>arima</a:t>
            </a:r>
            <a:r>
              <a:rPr lang="en-US" baseline="0" dirty="0" smtClean="0"/>
              <a:t> 0,1,1 model. All you need to do is pick a value of alpha and you can immediately use it for forecasting. You just take the previous prediction, and add it to alpha times the prediction error at the last time, and that’s </a:t>
            </a:r>
            <a:r>
              <a:rPr lang="en-US" baseline="0" smtClean="0"/>
              <a:t>your forecast.</a:t>
            </a:r>
            <a:endParaRPr lang="en-US" baseline="0" dirty="0" smtClean="0"/>
          </a:p>
          <a:p>
            <a:r>
              <a:rPr lang="en-US" baseline="0" dirty="0" smtClean="0"/>
              <a:t>This has been really helpful to my students – we used it in one of the data mining competitions and it really helped in producing good forecasts. It’s a really useful tool, and now you know it.</a:t>
            </a:r>
          </a:p>
          <a:p>
            <a:endParaRPr lang="en-US" baseline="0" dirty="0" smtClean="0"/>
          </a:p>
          <a:p>
            <a:r>
              <a:rPr lang="en-US" baseline="0" dirty="0" smtClean="0"/>
              <a:t>%</a:t>
            </a:r>
            <a:r>
              <a:rPr lang="en-US" dirty="0" smtClean="0"/>
              <a:t>Used it in</a:t>
            </a:r>
            <a:r>
              <a:rPr lang="en-US" baseline="0" dirty="0" smtClean="0"/>
              <a:t> a data mining competition to forecast the click through rate for customers on Yahoo!’s website. This was one of several key ingredients that we used to perform well in that competition.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147</a:t>
            </a:fld>
            <a:endParaRPr lang="en-US" dirty="0"/>
          </a:p>
        </p:txBody>
      </p:sp>
    </p:spTree>
    <p:extLst>
      <p:ext uri="{BB962C8B-B14F-4D97-AF65-F5344CB8AC3E}">
        <p14:creationId xmlns:p14="http://schemas.microsoft.com/office/powerpoint/2010/main" val="308081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*Read* That’s not true</a:t>
            </a:r>
            <a:r>
              <a:rPr lang="en-GB" baseline="0" dirty="0" smtClean="0">
                <a:solidFill>
                  <a:schemeClr val="tx2"/>
                </a:solidFill>
                <a:latin typeface="Segoe" pitchFamily="34" charset="0"/>
              </a:rPr>
              <a:t> with the normal random draws, for those this plot would just be 0. And that’s just the nature of the data we’re working with. </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distance</a:t>
            </a:r>
            <a:r>
              <a:rPr lang="en-US" baseline="0" dirty="0" smtClean="0"/>
              <a:t> is normalizes so that the distance to the edge of the window is 1. All the distances are scaled.</a:t>
            </a:r>
          </a:p>
          <a:p>
            <a:r>
              <a:rPr lang="en-US" dirty="0" smtClean="0"/>
              <a:t>http://</a:t>
            </a:r>
            <a:r>
              <a:rPr lang="en-US" dirty="0" err="1" smtClean="0"/>
              <a:t>polisci.msu.edu</a:t>
            </a:r>
            <a:r>
              <a:rPr lang="en-US" dirty="0" smtClean="0"/>
              <a:t>/</a:t>
            </a:r>
            <a:r>
              <a:rPr lang="en-US" dirty="0" err="1" smtClean="0"/>
              <a:t>jacoby</a:t>
            </a:r>
            <a:r>
              <a:rPr lang="en-US" dirty="0" smtClean="0"/>
              <a:t>/</a:t>
            </a:r>
            <a:r>
              <a:rPr lang="en-US" dirty="0" err="1" smtClean="0"/>
              <a:t>icpsr</a:t>
            </a:r>
            <a:r>
              <a:rPr lang="en-US" smtClean="0"/>
              <a:t>/regress3/lectures/week4/15.Loess.pdf</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149</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plot of milk production over the course of 20 years. So how are we going to model this? </a:t>
            </a:r>
            <a:r>
              <a:rPr lang="en-US" dirty="0" smtClean="0"/>
              <a:t>To me this when</a:t>
            </a:r>
            <a:r>
              <a:rPr lang="en-US" baseline="0" dirty="0" smtClean="0"/>
              <a:t> I see this, I see an overall trend. Do you see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dirty="0"/>
          </a:p>
        </p:txBody>
      </p:sp>
    </p:spTree>
    <p:extLst>
      <p:ext uri="{BB962C8B-B14F-4D97-AF65-F5344CB8AC3E}">
        <p14:creationId xmlns:p14="http://schemas.microsoft.com/office/powerpoint/2010/main" val="2357975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Kind</a:t>
            </a:r>
            <a:r>
              <a:rPr lang="en-US" baseline="0" dirty="0" smtClean="0"/>
              <a:t> of like that. Now besides the trend, what’s left?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17</a:t>
            </a:fld>
            <a:endParaRPr lang="en-US" dirty="0"/>
          </a:p>
        </p:txBody>
      </p:sp>
    </p:spTree>
    <p:extLst>
      <p:ext uri="{BB962C8B-B14F-4D97-AF65-F5344CB8AC3E}">
        <p14:creationId xmlns:p14="http://schemas.microsoft.com/office/powerpoint/2010/main" val="46648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we would decompose the signal</a:t>
            </a:r>
            <a:r>
              <a:rPr lang="en-US" baseline="0" dirty="0" smtClean="0"/>
              <a:t> into the trend, plus </a:t>
            </a:r>
            <a:r>
              <a:rPr lang="en-US" dirty="0" smtClean="0"/>
              <a:t>a periodic signal buried</a:t>
            </a:r>
            <a:r>
              <a:rPr lang="en-US" baseline="0" dirty="0" smtClean="0"/>
              <a:t> in there *click*, and also some kind of stationary signal that looks like noise *click*.</a:t>
            </a:r>
            <a:r>
              <a:rPr lang="en-US" dirty="0" smtClean="0"/>
              <a:t>  By periodic,</a:t>
            </a:r>
            <a:r>
              <a:rPr lang="en-US" baseline="0" dirty="0" smtClean="0"/>
              <a:t> I mean something that repeats. And b</a:t>
            </a:r>
            <a:r>
              <a:rPr lang="en-US" dirty="0" smtClean="0"/>
              <a:t>y stationary, I mean something whose</a:t>
            </a:r>
            <a:r>
              <a:rPr lang="en-US" baseline="0" dirty="0" smtClean="0"/>
              <a:t> mean and variance </a:t>
            </a:r>
            <a:r>
              <a:rPr lang="en-US" baseline="0" dirty="0" err="1" smtClean="0"/>
              <a:t>doesn</a:t>
            </a:r>
            <a:r>
              <a:rPr lang="uk-UA" baseline="0" dirty="0" smtClean="0"/>
              <a:t>’</a:t>
            </a:r>
            <a:r>
              <a:rPr lang="en-US" baseline="0" dirty="0" smtClean="0"/>
              <a:t>t change over time. Stationary signals can also have specific structure, and we’ll talk a lot more about it as we go on. *pause* It’s nice that we could decompose this signal into these three big components, the trend, the pattern, and the stationary signal. Once you get rid of the obvious stuff like the trends and the repeating pattern, then you just have the stationary signal and modeling gets a bit harder as you try to squeeze the most information out of these data.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18</a:t>
            </a:fld>
            <a:endParaRPr lang="en-US" dirty="0"/>
          </a:p>
        </p:txBody>
      </p:sp>
    </p:spTree>
    <p:extLst>
      <p:ext uri="{BB962C8B-B14F-4D97-AF65-F5344CB8AC3E}">
        <p14:creationId xmlns:p14="http://schemas.microsoft.com/office/powerpoint/2010/main" val="4105313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plot of the *read* between</a:t>
            </a:r>
            <a:r>
              <a:rPr lang="en-US" baseline="0" dirty="0" smtClean="0"/>
              <a:t> </a:t>
            </a:r>
            <a:r>
              <a:rPr lang="en-US" baseline="0" dirty="0" err="1" smtClean="0"/>
              <a:t>oct</a:t>
            </a:r>
            <a:r>
              <a:rPr lang="en-US" baseline="0" dirty="0" smtClean="0"/>
              <a:t> 2005 and 2006. And the reporting times are pretty regular, especially in here. *point* But what if the reporting times weren’t so regular? Then you could be missing quite a lot of data.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20</a:t>
            </a:fld>
            <a:endParaRPr lang="en-US" dirty="0"/>
          </a:p>
        </p:txBody>
      </p:sp>
    </p:spTree>
    <p:extLst>
      <p:ext uri="{BB962C8B-B14F-4D97-AF65-F5344CB8AC3E}">
        <p14:creationId xmlns:p14="http://schemas.microsoft.com/office/powerpoint/2010/main" val="326309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for instance we’re missing a lot of measurements. And this could really cause problems with a lot of techniques. I have to warn you that a lot of what we’ll be talking about going forward assumes regular reporting times. Some of the most important techniques can work with irregular data, but I need to warn you that you might run into this.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21</a:t>
            </a:fld>
            <a:endParaRPr lang="en-US" dirty="0"/>
          </a:p>
        </p:txBody>
      </p:sp>
    </p:spTree>
    <p:extLst>
      <p:ext uri="{BB962C8B-B14F-4D97-AF65-F5344CB8AC3E}">
        <p14:creationId xmlns:p14="http://schemas.microsoft.com/office/powerpoint/2010/main" val="326309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that one’s clear</a:t>
            </a:r>
          </a:p>
          <a:p>
            <a:r>
              <a:rPr lang="en-US" baseline="0" dirty="0" smtClean="0"/>
              <a:t>*2* </a:t>
            </a:r>
            <a:r>
              <a:rPr lang="en-US" baseline="0" dirty="0" err="1" smtClean="0"/>
              <a:t>ctr</a:t>
            </a:r>
            <a:r>
              <a:rPr lang="en-US" baseline="0" dirty="0" smtClean="0"/>
              <a:t> – </a:t>
            </a:r>
            <a:r>
              <a:rPr lang="en-US" baseline="0" dirty="0" err="1" smtClean="0"/>
              <a:t>Ctr</a:t>
            </a:r>
            <a:r>
              <a:rPr lang="en-US" baseline="0" dirty="0" smtClean="0"/>
              <a:t> are essentially the markers of people’s interest and attention when they are browsing the internet. Everyone wants to know how many people will click, when they are likely to click, and so on. Whether it’s for advertising, or just showing them some useful information, or whatever</a:t>
            </a:r>
          </a:p>
          <a:p>
            <a:r>
              <a:rPr lang="en-US" baseline="0" dirty="0" smtClean="0"/>
              <a:t>*3* sales forecasts – in order to decide how many products to stock, we need to forecast sales, which comes over time</a:t>
            </a:r>
          </a:p>
          <a:p>
            <a:r>
              <a:rPr lang="en-US" dirty="0" smtClean="0"/>
              <a:t>*4* energy companies</a:t>
            </a:r>
            <a:r>
              <a:rPr lang="en-US" baseline="0" dirty="0" smtClean="0"/>
              <a:t> have to forecast demand for the next day in order to figure out how much energy to produce.</a:t>
            </a:r>
          </a:p>
          <a:p>
            <a:r>
              <a:rPr lang="en-US" baseline="0" dirty="0" smtClean="0"/>
              <a:t>*5* perhaps you could try to predict water flow at a particular location, or perhaps you want to study earthquakes, or temp, or precipitation *read*</a:t>
            </a:r>
          </a:p>
          <a:p>
            <a:r>
              <a:rPr lang="en-US" baseline="0" dirty="0" smtClean="0"/>
              <a:t>There are a huge amount of possible applications for time series analysis.</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2</a:t>
            </a:fld>
            <a:endParaRPr lang="en-US" dirty="0"/>
          </a:p>
        </p:txBody>
      </p:sp>
    </p:spTree>
    <p:extLst>
      <p:ext uri="{BB962C8B-B14F-4D97-AF65-F5344CB8AC3E}">
        <p14:creationId xmlns:p14="http://schemas.microsoft.com/office/powerpoint/2010/main" val="2284695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525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take the time</a:t>
            </a:r>
            <a:r>
              <a:rPr lang="en-US" baseline="0" dirty="0" smtClean="0"/>
              <a:t> series, and decompose it into pieces. There might be a general trend, a repeating pattern, and one of the pieces should be stationary. Let’s do an example.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dirty="0"/>
          </a:p>
        </p:txBody>
      </p:sp>
    </p:spTree>
    <p:extLst>
      <p:ext uri="{BB962C8B-B14F-4D97-AF65-F5344CB8AC3E}">
        <p14:creationId xmlns:p14="http://schemas.microsoft.com/office/powerpoint/2010/main" val="260809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 little preview,</a:t>
            </a:r>
            <a:r>
              <a:rPr lang="en-US" baseline="0" dirty="0" smtClean="0"/>
              <a:t> let’s go back to the milk production data I showed you earlier. We can decompose it into 3 pieces, the general trend, the periodic pattern, and whatever is left, which we hope is stationary.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dirty="0"/>
          </a:p>
        </p:txBody>
      </p:sp>
    </p:spTree>
    <p:extLst>
      <p:ext uri="{BB962C8B-B14F-4D97-AF65-F5344CB8AC3E}">
        <p14:creationId xmlns:p14="http://schemas.microsoft.com/office/powerpoint/2010/main" val="2608098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periodic</a:t>
            </a:r>
            <a:r>
              <a:rPr lang="en-US" baseline="0" dirty="0" smtClean="0"/>
              <a:t> pattern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25</a:t>
            </a:fld>
            <a:endParaRPr lang="en-US" dirty="0"/>
          </a:p>
        </p:txBody>
      </p:sp>
    </p:spTree>
    <p:extLst>
      <p:ext uri="{BB962C8B-B14F-4D97-AF65-F5344CB8AC3E}">
        <p14:creationId xmlns:p14="http://schemas.microsoft.com/office/powerpoint/2010/main" val="321617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general</a:t>
            </a:r>
            <a:r>
              <a:rPr lang="en-US" baseline="0" dirty="0" smtClean="0"/>
              <a:t> trend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dirty="0"/>
          </a:p>
        </p:txBody>
      </p:sp>
    </p:spTree>
    <p:extLst>
      <p:ext uri="{BB962C8B-B14F-4D97-AF65-F5344CB8AC3E}">
        <p14:creationId xmlns:p14="http://schemas.microsoft.com/office/powerpoint/2010/main" val="167197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there’s the rest. Now</a:t>
            </a:r>
            <a:r>
              <a:rPr lang="en-US" baseline="0" dirty="0" smtClean="0"/>
              <a:t> how in the world do we do that automatically?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27</a:t>
            </a:fld>
            <a:endParaRPr lang="en-US" dirty="0"/>
          </a:p>
        </p:txBody>
      </p:sp>
    </p:spTree>
    <p:extLst>
      <p:ext uri="{BB962C8B-B14F-4D97-AF65-F5344CB8AC3E}">
        <p14:creationId xmlns:p14="http://schemas.microsoft.com/office/powerpoint/2010/main" val="58280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things first. How do we get that trend. Say you had the full signal up top, and you want to find that trend so you could subtract it and look at what’s left. One of the key tools for doing this is </a:t>
            </a:r>
            <a:r>
              <a:rPr lang="en-US" baseline="0" dirty="0" err="1" smtClean="0"/>
              <a:t>lowess</a:t>
            </a:r>
            <a:r>
              <a:rPr lang="en-US" baseline="0" dirty="0" smtClean="0"/>
              <a:t> regression. It’s a smoothing technique. So let me tell you how that works next.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28</a:t>
            </a:fld>
            <a:endParaRPr lang="en-US" dirty="0"/>
          </a:p>
        </p:txBody>
      </p:sp>
    </p:spTree>
    <p:extLst>
      <p:ext uri="{BB962C8B-B14F-4D97-AF65-F5344CB8AC3E}">
        <p14:creationId xmlns:p14="http://schemas.microsoft.com/office/powerpoint/2010/main" val="266929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2 click* the idea is to fit local polynomials</a:t>
            </a:r>
            <a:r>
              <a:rPr lang="en-US" baseline="0" dirty="0" smtClean="0"/>
              <a:t> to the data and then merge those polynomials together to form a full model. That keeps the model nice and smooth because they are polynomials, but it also keeps the model flexible because it can fit locally. So here goes.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30</a:t>
            </a:fld>
            <a:endParaRPr lang="en-US" dirty="0"/>
          </a:p>
        </p:txBody>
      </p:sp>
    </p:spTree>
    <p:extLst>
      <p:ext uri="{BB962C8B-B14F-4D97-AF65-F5344CB8AC3E}">
        <p14:creationId xmlns:p14="http://schemas.microsoft.com/office/powerpoint/2010/main" val="1993592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so</a:t>
            </a:r>
            <a:r>
              <a:rPr lang="en-US" baseline="0" dirty="0" smtClean="0"/>
              <a:t> let’s plot time on the horizontal axis. *click* </a:t>
            </a:r>
            <a:r>
              <a:rPr lang="en-US" dirty="0" smtClean="0"/>
              <a:t>Let’s say we’re working on this</a:t>
            </a:r>
            <a:r>
              <a:rPr lang="en-US" baseline="0" dirty="0" smtClean="0"/>
              <a:t> point which is at the center there, we’ll call it t0 – that’s just where the center is. *click*. And then the time series values are going to be called x *click* on the vertical axis. *click* there’s my time series. *click* there’s a window, and this is its width *click*. We’re not going to use the points outside of the window so let’s remove them for now *click*. There are m points in the window. that was the first step, now on to step 2. *click, read* *click* because when we do our fitting *click*, we want to fit the points nearer to the center more closely. So what are we going to choose as the weighting function? We need something that is large around t0 and smaller farther out.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31</a:t>
            </a:fld>
            <a:endParaRPr lang="en-US" dirty="0"/>
          </a:p>
        </p:txBody>
      </p:sp>
    </p:spTree>
    <p:extLst>
      <p:ext uri="{BB962C8B-B14F-4D97-AF65-F5344CB8AC3E}">
        <p14:creationId xmlns:p14="http://schemas.microsoft.com/office/powerpoint/2010/main" val="3962208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weighting function</a:t>
            </a:r>
            <a:r>
              <a:rPr lang="en-US" baseline="0" dirty="0" smtClean="0"/>
              <a:t> we’re going to use. As you can see, it’s large at t0 and decays farther out. The function uses the distance between t and t0. Normally I’d just use absolute value of t-t0 but it’s a little more complicated. </a:t>
            </a:r>
            <a:r>
              <a:rPr lang="en-US" dirty="0" smtClean="0"/>
              <a:t>The distance</a:t>
            </a:r>
            <a:r>
              <a:rPr lang="en-US" baseline="0" dirty="0" smtClean="0"/>
              <a:t> is normalized so that the distance to the edge of the window is 1. All the distances are scaled so that the maximum distance is 1. Let me be more precise about exactly what that formula is, though it’s in the computer already so you don’t need to program it yourself. But </a:t>
            </a:r>
            <a:r>
              <a:rPr lang="en-US" baseline="0" dirty="0" err="1" smtClean="0"/>
              <a:t>I”ll</a:t>
            </a:r>
            <a:r>
              <a:rPr lang="en-US" baseline="0" dirty="0" smtClean="0"/>
              <a:t> write all the math out so that you could program it yourself if you wanted to.</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32</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might you want to do with a time series? There are a lot of</a:t>
            </a:r>
            <a:r>
              <a:rPr lang="en-US" baseline="0" dirty="0" smtClean="0"/>
              <a:t> useful things people do. For instance, smoothing. Maybe you have a very wiggly signal and you would like to be able to see the trend in the signal better and not see the noise so much. Or maybe you would like to do modeling, where you might ask how the time series arose? In other words, </a:t>
            </a:r>
            <a:r>
              <a:rPr lang="en-US" dirty="0" smtClean="0"/>
              <a:t>what could lead to a time series like this? For</a:t>
            </a:r>
            <a:r>
              <a:rPr lang="en-US" baseline="0" dirty="0" smtClean="0"/>
              <a:t> instance, you might say -</a:t>
            </a:r>
            <a:r>
              <a:rPr lang="en-US" dirty="0" smtClean="0"/>
              <a:t> *this* time series</a:t>
            </a:r>
            <a:r>
              <a:rPr lang="en-US" baseline="0" dirty="0" smtClean="0"/>
              <a:t> of sales comes from a weekly</a:t>
            </a:r>
            <a:r>
              <a:rPr lang="en-US" dirty="0" smtClean="0"/>
              <a:t> pattern,</a:t>
            </a:r>
            <a:r>
              <a:rPr lang="en-US" baseline="0" dirty="0" smtClean="0"/>
              <a:t> plus a slowly time varying trend, plus a stationary noise signal.</a:t>
            </a:r>
          </a:p>
          <a:p>
            <a:r>
              <a:rPr lang="en-US" baseline="0" dirty="0" smtClean="0"/>
              <a:t>These models can be useful for intervention. If you know what the time series is caused by, you might be able to change it. For instance, if you know the dairy time series changes based on a weekly pattern, then if you can interrupt or remove that pattern, and you can predict what would have happened to the time series if you made that change.</a:t>
            </a:r>
          </a:p>
          <a:p>
            <a:r>
              <a:rPr lang="en-US" baseline="0" dirty="0" smtClean="0"/>
              <a:t>Or you could do other kinds of </a:t>
            </a:r>
            <a:r>
              <a:rPr lang="en-US" baseline="0" dirty="0" err="1" smtClean="0"/>
              <a:t>forcasting</a:t>
            </a:r>
            <a:r>
              <a:rPr lang="en-US" baseline="0" dirty="0" smtClean="0"/>
              <a:t>, where you try to predict the values of the time series in the future.</a:t>
            </a:r>
            <a:endParaRPr lang="en-US" dirty="0" smtClean="0"/>
          </a:p>
          <a:p>
            <a:r>
              <a:rPr lang="en-US" dirty="0" smtClean="0"/>
              <a:t>Have all this structure, we want to exploit it by modeling it. Any useful prior knowledge we can put in can help us. And that</a:t>
            </a:r>
            <a:r>
              <a:rPr lang="uk-UA" dirty="0" smtClean="0"/>
              <a:t>’</a:t>
            </a:r>
            <a:r>
              <a:rPr lang="en-US" dirty="0" smtClean="0"/>
              <a:t>s</a:t>
            </a:r>
            <a:r>
              <a:rPr lang="en-US" baseline="0" dirty="0"/>
              <a:t> </a:t>
            </a:r>
            <a:r>
              <a:rPr lang="en-US" baseline="0" dirty="0" smtClean="0"/>
              <a:t>what we’re going to talk about today.</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3</a:t>
            </a:fld>
            <a:endParaRPr lang="en-US" dirty="0"/>
          </a:p>
        </p:txBody>
      </p:sp>
    </p:spTree>
    <p:extLst>
      <p:ext uri="{BB962C8B-B14F-4D97-AF65-F5344CB8AC3E}">
        <p14:creationId xmlns:p14="http://schemas.microsoft.com/office/powerpoint/2010/main" val="2284695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there’s the formula. Outside the window it’s 0, inside it’s this function here which makes a nicely shaped bump. Remember, all the distances are scaled. I haven’t written that part in the math yet, so let me do that.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scaled distance to neighboring point </a:t>
            </a:r>
            <a:r>
              <a:rPr lang="en-US" baseline="0" dirty="0" err="1" smtClean="0"/>
              <a:t>i</a:t>
            </a:r>
            <a:r>
              <a:rPr lang="en-US" baseline="0" dirty="0" smtClean="0"/>
              <a:t> looks like this, where yes we do have the difference between the time for neighbor </a:t>
            </a:r>
            <a:r>
              <a:rPr lang="en-US" baseline="0" dirty="0" err="1" smtClean="0"/>
              <a:t>i</a:t>
            </a:r>
            <a:r>
              <a:rPr lang="en-US" baseline="0" dirty="0" smtClean="0"/>
              <a:t> and t0 but we also have it scaled by the width of the window. So the whole formula for the weight looks like this. You take the scaled distance </a:t>
            </a:r>
            <a:r>
              <a:rPr lang="en-US" baseline="0" dirty="0" err="1" smtClean="0"/>
              <a:t>u_i</a:t>
            </a:r>
            <a:r>
              <a:rPr lang="en-US" baseline="0" dirty="0" smtClean="0"/>
              <a:t>, then send that through the tri-weight function and that’s the weight.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34</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compute the weights *clicks* and now we’re going to do the fitting.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35</a:t>
            </a:fld>
            <a:endParaRPr lang="en-US" dirty="0"/>
          </a:p>
        </p:txBody>
      </p:sp>
    </p:spTree>
    <p:extLst>
      <p:ext uri="{BB962C8B-B14F-4D97-AF65-F5344CB8AC3E}">
        <p14:creationId xmlns:p14="http://schemas.microsoft.com/office/powerpoint/2010/main" val="3962208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this we’re going to use regression. We’ll use polynomial terms so that we get a nice smooth curve. And we use the weights from step 2 to do the fitting so that we fit the nearby points more closely. L</a:t>
            </a:r>
            <a:r>
              <a:rPr lang="en-US" dirty="0" smtClean="0"/>
              <a:t>et me tell you about that.</a:t>
            </a:r>
          </a:p>
          <a:p>
            <a:endParaRPr lang="en-US" baseline="0" dirty="0" smtClean="0"/>
          </a:p>
          <a:p>
            <a:endParaRPr lang="en-US" baseline="0" dirty="0" smtClean="0"/>
          </a:p>
          <a:p>
            <a:endParaRPr lang="en-US" baseline="0" dirty="0" smtClean="0"/>
          </a:p>
          <a:p>
            <a:r>
              <a:rPr lang="en-US" dirty="0" smtClean="0"/>
              <a:t>http://</a:t>
            </a:r>
            <a:r>
              <a:rPr lang="en-US" dirty="0" err="1" smtClean="0"/>
              <a:t>polisci.msu.edu</a:t>
            </a:r>
            <a:r>
              <a:rPr lang="en-US" dirty="0" smtClean="0"/>
              <a:t>/</a:t>
            </a:r>
            <a:r>
              <a:rPr lang="en-US" dirty="0" err="1" smtClean="0"/>
              <a:t>jacoby</a:t>
            </a:r>
            <a:r>
              <a:rPr lang="en-US" dirty="0" smtClean="0"/>
              <a:t>/</a:t>
            </a:r>
            <a:r>
              <a:rPr lang="en-US" dirty="0" err="1" smtClean="0"/>
              <a:t>icpsr</a:t>
            </a:r>
            <a:r>
              <a:rPr lang="en-US" dirty="0" smtClean="0"/>
              <a:t>/regress3/lectures/week4/15.Loess.pdf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36</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a:t>
            </a:r>
            <a:r>
              <a:rPr lang="en-US" dirty="0" err="1" smtClean="0"/>
              <a:t>taylor’s</a:t>
            </a:r>
            <a:r>
              <a:rPr lang="en-US" dirty="0" smtClean="0"/>
              <a:t> theorem from calculus</a:t>
            </a:r>
            <a:r>
              <a:rPr lang="en-US" baseline="0" dirty="0" smtClean="0"/>
              <a:t> which is right there. </a:t>
            </a:r>
            <a:r>
              <a:rPr lang="en-US" dirty="0" smtClean="0"/>
              <a:t> W</a:t>
            </a:r>
            <a:r>
              <a:rPr lang="en-US" baseline="0" dirty="0" smtClean="0"/>
              <a:t>e could use more terms if we want, but let’s just go with quadratic and linear terms. Taylor’s theorem tells us how good of an approximation this is. So now we’ve approximated our time series by a quadratic. The question is *which* quadratic. We have to estimate the betas. We’ll use the method of least squares to compute the estimates of the betas. *click* The weights tell us to ignore points outside the window, because their weight is 0, and it tells us to fit the curve more closely to the points with higher weights that are close to x0. And of course the function we’re trying to fit with least squares is that quadratic *click* that comes from </a:t>
            </a:r>
            <a:r>
              <a:rPr lang="en-US" baseline="0" dirty="0" err="1" smtClean="0"/>
              <a:t>taylor’s</a:t>
            </a:r>
            <a:r>
              <a:rPr lang="en-US" baseline="0" dirty="0" smtClean="0"/>
              <a:t> formula. The least squares procedure is very simple, it’s just a matrix inverse and a matrix multiplication, so you should assume that we now have the beta hats.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37</a:t>
            </a:fld>
            <a:endParaRPr lang="en-US" dirty="0"/>
          </a:p>
        </p:txBody>
      </p:sp>
    </p:spTree>
    <p:extLst>
      <p:ext uri="{BB962C8B-B14F-4D97-AF65-F5344CB8AC3E}">
        <p14:creationId xmlns:p14="http://schemas.microsoft.com/office/powerpoint/2010/main" val="3962208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is-IS" dirty="0" smtClean="0"/>
              <a:t>…</a:t>
            </a:r>
            <a:r>
              <a:rPr lang="en-US" baseline="0" dirty="0" smtClean="0"/>
              <a:t> let’s get an estimate at the point t0. Of course we’re going to call the estimate x0hat. So if we take the formula we have for estimating values of x, and we set </a:t>
            </a:r>
            <a:r>
              <a:rPr lang="en-US" baseline="0" dirty="0" err="1" smtClean="0"/>
              <a:t>ti</a:t>
            </a:r>
            <a:r>
              <a:rPr lang="en-US" baseline="0" dirty="0" smtClean="0"/>
              <a:t> equal to t0, then both of these terms disappear and we are left with beta0 hat. And that’s it. That’s how we get a regression estimate for each time. And we just repeat this whole procedure for each time.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38</a:t>
            </a:fld>
            <a:endParaRPr lang="en-US" dirty="0"/>
          </a:p>
        </p:txBody>
      </p:sp>
    </p:spTree>
    <p:extLst>
      <p:ext uri="{BB962C8B-B14F-4D97-AF65-F5344CB8AC3E}">
        <p14:creationId xmlns:p14="http://schemas.microsoft.com/office/powerpoint/2010/main" val="396220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the steps again. First define the window width.</a:t>
            </a:r>
            <a:r>
              <a:rPr lang="en-US" baseline="0" dirty="0" smtClean="0"/>
              <a:t> Then choose the weight function, basically just choose the </a:t>
            </a:r>
            <a:r>
              <a:rPr lang="en-US" baseline="0" dirty="0" err="1" smtClean="0"/>
              <a:t>triweight</a:t>
            </a:r>
            <a:r>
              <a:rPr lang="en-US" baseline="0" dirty="0" smtClean="0"/>
              <a:t> function. Then do regression with linear and quadratic terms, using the tri-weight function, then get an estimate for the point you’re at and repeat that for any point you wish. That’s it.</a:t>
            </a:r>
            <a:endParaRPr lang="en-US" dirty="0" smtClean="0"/>
          </a:p>
          <a:p>
            <a:endParaRPr lang="en-US" baseline="0" dirty="0" smtClean="0"/>
          </a:p>
          <a:p>
            <a:endParaRPr lang="en-US" baseline="0" dirty="0" smtClean="0"/>
          </a:p>
          <a:p>
            <a:endParaRPr lang="en-US" baseline="0" dirty="0" smtClean="0"/>
          </a:p>
          <a:p>
            <a:r>
              <a:rPr lang="en-US" dirty="0" smtClean="0"/>
              <a:t>http://</a:t>
            </a:r>
            <a:r>
              <a:rPr lang="en-US" dirty="0" err="1" smtClean="0"/>
              <a:t>polisci.msu.edu</a:t>
            </a:r>
            <a:r>
              <a:rPr lang="en-US" dirty="0" smtClean="0"/>
              <a:t>/</a:t>
            </a:r>
            <a:r>
              <a:rPr lang="en-US" dirty="0" err="1" smtClean="0"/>
              <a:t>jacoby</a:t>
            </a:r>
            <a:r>
              <a:rPr lang="en-US" dirty="0" smtClean="0"/>
              <a:t>/</a:t>
            </a:r>
            <a:r>
              <a:rPr lang="en-US" dirty="0" err="1" smtClean="0"/>
              <a:t>icpsr</a:t>
            </a:r>
            <a:r>
              <a:rPr lang="en-US" dirty="0" smtClean="0"/>
              <a:t>/regress3/lectures/week4/15.Loess.pdf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39</a:t>
            </a:fld>
            <a:endParaRPr lang="en-US" dirty="0"/>
          </a:p>
        </p:txBody>
      </p:sp>
    </p:spTree>
    <p:extLst>
      <p:ext uri="{BB962C8B-B14F-4D97-AF65-F5344CB8AC3E}">
        <p14:creationId xmlns:p14="http://schemas.microsoft.com/office/powerpoint/2010/main" val="1033130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a:t>
            </a:r>
            <a:r>
              <a:rPr lang="en-US" baseline="0" dirty="0" smtClean="0"/>
              <a:t> thing I have to warn you about are the fiddly parameters. In loess regression, you have to choose the window width. So here the width included 5% of the data. So m was 5% of the data. But you can change that. But when you do that, things change. If you use more of the data in the window, the trend will get flatter, and then the residual will get bigger too.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40</a:t>
            </a:fld>
            <a:endParaRPr lang="en-US" dirty="0"/>
          </a:p>
        </p:txBody>
      </p:sp>
    </p:spTree>
    <p:extLst>
      <p:ext uri="{BB962C8B-B14F-4D97-AF65-F5344CB8AC3E}">
        <p14:creationId xmlns:p14="http://schemas.microsoft.com/office/powerpoint/2010/main" val="4240963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it’s a quarter of the data. See the trend is much flatter, so there’s more</a:t>
            </a:r>
            <a:r>
              <a:rPr lang="en-US" baseline="0" dirty="0" smtClean="0"/>
              <a:t> of the signal in the residual.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41</a:t>
            </a:fld>
            <a:endParaRPr lang="en-US" dirty="0"/>
          </a:p>
        </p:txBody>
      </p:sp>
    </p:spTree>
    <p:extLst>
      <p:ext uri="{BB962C8B-B14F-4D97-AF65-F5344CB8AC3E}">
        <p14:creationId xmlns:p14="http://schemas.microsoft.com/office/powerpoint/2010/main" val="4186188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it’s half the data. Again, smoother trend, and more residual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42</a:t>
            </a:fld>
            <a:endParaRPr lang="en-US" dirty="0"/>
          </a:p>
        </p:txBody>
      </p:sp>
    </p:spTree>
    <p:extLst>
      <p:ext uri="{BB962C8B-B14F-4D97-AF65-F5344CB8AC3E}">
        <p14:creationId xmlns:p14="http://schemas.microsoft.com/office/powerpoint/2010/main" val="85289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it’s 95% of the data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43</a:t>
            </a:fld>
            <a:endParaRPr lang="en-US" dirty="0"/>
          </a:p>
        </p:txBody>
      </p:sp>
    </p:spTree>
    <p:extLst>
      <p:ext uri="{BB962C8B-B14F-4D97-AF65-F5344CB8AC3E}">
        <p14:creationId xmlns:p14="http://schemas.microsoft.com/office/powerpoint/2010/main" val="3635470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48</a:t>
            </a:fld>
            <a:endParaRPr lang="en-US" dirty="0"/>
          </a:p>
        </p:txBody>
      </p:sp>
    </p:spTree>
    <p:extLst>
      <p:ext uri="{BB962C8B-B14F-4D97-AF65-F5344CB8AC3E}">
        <p14:creationId xmlns:p14="http://schemas.microsoft.com/office/powerpoint/2010/main" val="443712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assume we’ve done loess and got that taken care of, so now we can see the trend.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49</a:t>
            </a:fld>
            <a:endParaRPr lang="en-US" dirty="0"/>
          </a:p>
        </p:txBody>
      </p:sp>
    </p:spTree>
    <p:extLst>
      <p:ext uri="{BB962C8B-B14F-4D97-AF65-F5344CB8AC3E}">
        <p14:creationId xmlns:p14="http://schemas.microsoft.com/office/powerpoint/2010/main" val="2747862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now we’ve got the trend,</a:t>
            </a:r>
            <a:r>
              <a:rPr lang="en-US" baseline="0" dirty="0" smtClean="0"/>
              <a:t> or something close to it. What we’re supposed to do is subtract that out and see what’s left. It should be a periodic signal that’s maybe a little noisy. Our job is then to remove the periodic stuff so we can get to something that is stationary. We know how to remove the large scale trend, but now we need to remove the periodic stuff on a more fine-grained scale.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50</a:t>
            </a:fld>
            <a:endParaRPr lang="en-US" dirty="0"/>
          </a:p>
        </p:txBody>
      </p:sp>
    </p:spTree>
    <p:extLst>
      <p:ext uri="{BB962C8B-B14F-4D97-AF65-F5344CB8AC3E}">
        <p14:creationId xmlns:p14="http://schemas.microsoft.com/office/powerpoint/2010/main" val="266929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Loess removes big trends, this we will use for removing smaller periodic stuff. We’ll</a:t>
            </a:r>
            <a:r>
              <a:rPr lang="en-US" dirty="0" smtClean="0"/>
              <a:t> remove seasonality</a:t>
            </a:r>
            <a:r>
              <a:rPr lang="en-US" baseline="0" dirty="0" smtClean="0"/>
              <a:t> on a more fine-grained level. And it’s a low pass filter, called moving averages.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51</a:t>
            </a:fld>
            <a:endParaRPr lang="en-US" dirty="0"/>
          </a:p>
        </p:txBody>
      </p:sp>
    </p:spTree>
    <p:extLst>
      <p:ext uri="{BB962C8B-B14F-4D97-AF65-F5344CB8AC3E}">
        <p14:creationId xmlns:p14="http://schemas.microsoft.com/office/powerpoint/2010/main" val="3236788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I’ll show you this by example. We’ll start with a signal that clearly has some periodicity. The period is length 10. *click* </a:t>
            </a:r>
            <a:r>
              <a:rPr lang="en-US" dirty="0" smtClean="0"/>
              <a:t>We’re going to try to decompose</a:t>
            </a:r>
            <a:r>
              <a:rPr lang="en-US" baseline="0" dirty="0" smtClean="0"/>
              <a:t> this into a periodic piece and a long term trend. (I will be honest and tell you that this particular signal is composed of two periodic signals + a drop of noise just for fun, so we should be able to recover the two signals and the noise if we do this right.)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52</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method of</a:t>
            </a:r>
            <a:r>
              <a:rPr lang="en-US" baseline="0" dirty="0" smtClean="0"/>
              <a:t> moving averages is super simple. You just average the previous 10 values to get a smoothed estimate for the current time. So to get this point right there, we’ll just average the previous 10 values *click* *repeat*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53</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a:t>
            </a:r>
            <a:r>
              <a:rPr lang="en-US" baseline="0" dirty="0" smtClean="0"/>
              <a:t> we’ll continue to move everything over and use the next 10 values to get the estimate for the next point.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54</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55</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trace</a:t>
            </a:r>
            <a:r>
              <a:rPr lang="en-US" baseline="0" dirty="0" smtClean="0"/>
              <a:t> out the whole curve this way. *click* The formula for the estimate just looks like this *click* it’s the average of the previous c points, where c is the periodicity of the signal. If you choose c wrong, you could mess it up. Here we assume we know the periodicity of the signal.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56</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Time series don’t have the same characteristics</a:t>
            </a:r>
            <a:r>
              <a:rPr lang="en-GB" baseline="0" dirty="0" smtClean="0">
                <a:solidFill>
                  <a:schemeClr val="tx2"/>
                </a:solidFill>
                <a:latin typeface="Segoe" pitchFamily="34" charset="0"/>
              </a:rPr>
              <a:t> as independent random numbers. For instance, if I told you that one of these two plots was independent random numbers, and the other was a plot of the S&amp;P 500 over the course of a year, could you guess which one was which? *click* I suppose you wouldn’t have any trouble with that, right?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happens when you do moving averages? </a:t>
            </a:r>
            <a:r>
              <a:rPr lang="en-US" dirty="0" smtClean="0"/>
              <a:t>doesn’t quite work on the first try.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57</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subtract out the moving average and see what’s left.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58</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get that. But</a:t>
            </a:r>
            <a:r>
              <a:rPr lang="en-US" baseline="0" dirty="0" smtClean="0"/>
              <a:t> there’s still a trend in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59</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pretty good,</a:t>
            </a:r>
            <a:r>
              <a:rPr lang="en-US" baseline="0" dirty="0" smtClean="0"/>
              <a:t> most of the signal is the pattern, but still, we could do better.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60</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since there’s still more signal,</a:t>
            </a:r>
            <a:r>
              <a:rPr lang="en-US" dirty="0" smtClean="0"/>
              <a:t> let’s just</a:t>
            </a:r>
            <a:r>
              <a:rPr lang="en-US" baseline="0" dirty="0" smtClean="0"/>
              <a:t> do moving averages again.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61</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thing as before, same formula</a:t>
            </a:r>
            <a:r>
              <a:rPr lang="en-US" baseline="0" dirty="0" smtClean="0"/>
              <a:t> as before.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62</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does our new trend look like?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63</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like this. Now we’re cooking.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64</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that trend</a:t>
            </a:r>
            <a:r>
              <a:rPr lang="en-US" baseline="0" dirty="0" smtClean="0"/>
              <a:t> out. And *click* what we’re left with is this. Very nice and periodic.</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a:t>
            </a:r>
            <a:r>
              <a:rPr lang="en-US" baseline="0" dirty="0" smtClean="0"/>
              <a:t> also have the lovely periodic trend too. We did moving average twice, so we can add up the trends we got from doing it twice, and that’s the green curve.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dirty="0"/>
          </a:p>
        </p:txBody>
      </p:sp>
    </p:spTree>
    <p:extLst>
      <p:ext uri="{BB962C8B-B14F-4D97-AF65-F5344CB8AC3E}">
        <p14:creationId xmlns:p14="http://schemas.microsoft.com/office/powerpoint/2010/main" val="222354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So this one obviously is</a:t>
            </a:r>
            <a:r>
              <a:rPr lang="en-GB" baseline="0" dirty="0" smtClean="0">
                <a:solidFill>
                  <a:schemeClr val="tx2"/>
                </a:solidFill>
                <a:latin typeface="Segoe" pitchFamily="34" charset="0"/>
              </a:rPr>
              <a:t> the S&amp;p500 and this one is just normal random noise. Now obviously you couldn’t make predictions for normal random noise since each point was generated separately from all the other points. But could you make predictions for the S&amp;P500?</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got</a:t>
            </a:r>
            <a:r>
              <a:rPr lang="en-US" baseline="0" dirty="0" smtClean="0"/>
              <a:t> the decomposition, which is trend plus periodic trend. *click* very nice.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dirty="0"/>
          </a:p>
        </p:txBody>
      </p:sp>
    </p:spTree>
    <p:extLst>
      <p:ext uri="{BB962C8B-B14F-4D97-AF65-F5344CB8AC3E}">
        <p14:creationId xmlns:p14="http://schemas.microsoft.com/office/powerpoint/2010/main" val="2835860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a:t>
            </a:r>
            <a:r>
              <a:rPr lang="en-US" baseline="0" dirty="0" smtClean="0"/>
              <a:t> we’ve discussed 2 techniques. Loess, which uses polynomial smoothing. You get to determine the window width. This is for coarse trends and looks at data over possibly many cycles. </a:t>
            </a:r>
          </a:p>
          <a:p>
            <a:r>
              <a:rPr lang="en-US" dirty="0" smtClean="0"/>
              <a:t>Moving averages</a:t>
            </a:r>
            <a:r>
              <a:rPr lang="en-US" baseline="0" dirty="0" smtClean="0"/>
              <a:t> is for more fine grained smoothing. It works by averaging over one cycle length. And since it uses averages, it assumes that the trend is smooth. Y</a:t>
            </a:r>
            <a:r>
              <a:rPr lang="en-US" dirty="0" smtClean="0"/>
              <a:t>ou have to know</a:t>
            </a:r>
            <a:r>
              <a:rPr lang="en-US" baseline="0" dirty="0" smtClean="0"/>
              <a:t> the cycle length in advance for moving averages. And it uses the previous cycle but nothing else. It’s not going to give you a long term polynomial fit to lots of data, like loess. </a:t>
            </a:r>
          </a:p>
          <a:p>
            <a:r>
              <a:rPr lang="en-US" baseline="0" dirty="0" smtClean="0"/>
              <a:t>Both are useful, and I’m not going to say one is better than another. The </a:t>
            </a:r>
            <a:r>
              <a:rPr lang="en-US" baseline="0" dirty="0" err="1" smtClean="0"/>
              <a:t>stl</a:t>
            </a:r>
            <a:r>
              <a:rPr lang="en-US" baseline="0" dirty="0" smtClean="0"/>
              <a:t> package uses both of these repeatedly for decomposing the signal. One nice thing about moving averages is if you know the cycle length, you don’t need to figure out the bandwidth for the polynomial, which is a pain and could cause you to mess it up if you don’t know what the right bandwidth is. But again it’s just averages so you’re not getting a full blown polynomial model like you’re getting with loess. </a:t>
            </a:r>
            <a:r>
              <a:rPr lang="en-US" baseline="0" dirty="0" err="1" smtClean="0"/>
              <a:t>Allright</a:t>
            </a:r>
            <a:r>
              <a:rPr lang="en-US" baseline="0" dirty="0" smtClean="0"/>
              <a:t>, so now I’m going to talk about the </a:t>
            </a:r>
            <a:r>
              <a:rPr lang="en-US" baseline="0" dirty="0" err="1" smtClean="0"/>
              <a:t>stl</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dirty="0"/>
          </a:p>
        </p:txBody>
      </p:sp>
    </p:spTree>
    <p:extLst>
      <p:ext uri="{BB962C8B-B14F-4D97-AF65-F5344CB8AC3E}">
        <p14:creationId xmlns:p14="http://schemas.microsoft.com/office/powerpoint/2010/main" val="736017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full package is pretty</a:t>
            </a:r>
            <a:r>
              <a:rPr lang="en-US" baseline="0" dirty="0" smtClean="0"/>
              <a:t> complicated. You can read the manual if you like. I read it. There are a lot of calculations that go into this, this is a real feat of engineering here. Anyway, so here’s an abbreviated version of what it does. </a:t>
            </a:r>
          </a:p>
          <a:p>
            <a:r>
              <a:rPr lang="en-US" baseline="0" dirty="0" smtClean="0"/>
              <a:t>*click* It uses loess to find a general trend T. Then it gets rid of it.</a:t>
            </a:r>
          </a:p>
          <a:p>
            <a:r>
              <a:rPr lang="en-US" baseline="0" dirty="0" smtClean="0"/>
              <a:t> *click* You s</a:t>
            </a:r>
            <a:r>
              <a:rPr lang="en-US" dirty="0" smtClean="0"/>
              <a:t>hould be left with something almost periodic. </a:t>
            </a:r>
          </a:p>
          <a:p>
            <a:r>
              <a:rPr lang="en-US" baseline="0" dirty="0" smtClean="0"/>
              <a:t>*click* </a:t>
            </a:r>
            <a:r>
              <a:rPr lang="en-US" dirty="0" smtClean="0"/>
              <a:t>Then use MA to get th</a:t>
            </a:r>
            <a:r>
              <a:rPr lang="en-US" baseline="0" dirty="0" smtClean="0"/>
              <a:t>e rest, a more fine-grained trend. Called C.</a:t>
            </a:r>
          </a:p>
          <a:p>
            <a:r>
              <a:rPr lang="en-US" baseline="0" dirty="0" smtClean="0"/>
              <a:t> *click* then you get rid of that trend too. What’s left is the seasonal component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called S. It’s seasonal because you smoothed out all the stationary stuff, so that’s gone, and you subtracted out the trend, so that’s gone, so all that’s left is the periodic stuff. So we call that S.</a:t>
            </a:r>
          </a:p>
          <a:p>
            <a:r>
              <a:rPr lang="en-US" baseline="0" dirty="0" smtClean="0"/>
              <a:t>*click* Now you take the seasonal signal and you remove it from the original data and what you’re left with is the sum of the two trends you found before. X-S is the same as T+C *point to equation*. So this thing *point down* is the sum of the two trends. Then you take those trends, and smooth it out with loess. What you’re left with is a nice smooth trend called V. Now </a:t>
            </a:r>
          </a:p>
          <a:p>
            <a:r>
              <a:rPr lang="en-US" baseline="0" dirty="0" smtClean="0"/>
              <a:t>*click* if you take the original signal, take out the seasonal component, and take out the nice smooth trend, you’re left with the remainder. And that’s the magic behind STL. </a:t>
            </a:r>
          </a:p>
          <a:p>
            <a:endParaRPr lang="en-US" baseline="0" dirty="0" smtClean="0"/>
          </a:p>
          <a:p>
            <a:endParaRPr lang="en-US" baseline="0" dirty="0" smtClean="0"/>
          </a:p>
          <a:p>
            <a:endParaRPr lang="en-US" baseline="0" dirty="0" smtClean="0"/>
          </a:p>
          <a:p>
            <a:r>
              <a:rPr lang="en-US" baseline="0" dirty="0" smtClean="0"/>
              <a:t>What remains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70</a:t>
            </a:fld>
            <a:endParaRPr lang="en-US" dirty="0"/>
          </a:p>
        </p:txBody>
      </p:sp>
    </p:spTree>
    <p:extLst>
      <p:ext uri="{BB962C8B-B14F-4D97-AF65-F5344CB8AC3E}">
        <p14:creationId xmlns:p14="http://schemas.microsoft.com/office/powerpoint/2010/main" val="3775408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I first saw STL I was really impressed. It is really good at decomposing signals like this. And I was wondering what magic was behind there. So now you know!</a:t>
            </a:r>
          </a:p>
          <a:p>
            <a:r>
              <a:rPr lang="en-US" baseline="0" dirty="0" smtClean="0"/>
              <a:t>Ok - On to dealing with the remainder.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71</a:t>
            </a:fld>
            <a:endParaRPr lang="en-US" dirty="0"/>
          </a:p>
        </p:txBody>
      </p:sp>
    </p:spTree>
    <p:extLst>
      <p:ext uri="{BB962C8B-B14F-4D97-AF65-F5344CB8AC3E}">
        <p14:creationId xmlns:p14="http://schemas.microsoft.com/office/powerpoint/2010/main" val="3793185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dirty="0"/>
          </a:p>
        </p:txBody>
      </p:sp>
    </p:spTree>
    <p:extLst>
      <p:ext uri="{BB962C8B-B14F-4D97-AF65-F5344CB8AC3E}">
        <p14:creationId xmlns:p14="http://schemas.microsoft.com/office/powerpoint/2010/main" val="1745334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have gotten rid of big huge trends and obvious periodicity and things like that, it’s time to pull out another bag of tricks. Hopefully we’re dealing with a stationary time series. But what does that mean? It means time series have no trend. They obey the second order </a:t>
            </a:r>
            <a:r>
              <a:rPr lang="en-US" baseline="0" dirty="0" err="1" smtClean="0"/>
              <a:t>stationarity</a:t>
            </a:r>
            <a:r>
              <a:rPr lang="en-US" baseline="0" dirty="0" smtClean="0"/>
              <a:t> conditions. They have a constant mean over time, a constant variance, and an autocorrelation/</a:t>
            </a:r>
            <a:r>
              <a:rPr lang="en-US" baseline="0" dirty="0" err="1" smtClean="0"/>
              <a:t>autocovariance</a:t>
            </a:r>
            <a:r>
              <a:rPr lang="en-US" baseline="0" dirty="0" smtClean="0"/>
              <a:t> function that doesn’t depend on time.</a:t>
            </a:r>
          </a:p>
          <a:p>
            <a:r>
              <a:rPr lang="en-US" baseline="0" dirty="0" smtClean="0"/>
              <a:t>I’ll explain what </a:t>
            </a:r>
            <a:r>
              <a:rPr lang="en-US" baseline="0" dirty="0" err="1" smtClean="0"/>
              <a:t>autocovariance</a:t>
            </a:r>
            <a:r>
              <a:rPr lang="en-US" baseline="0" dirty="0" smtClean="0"/>
              <a:t> is shortly. For now, let’s check the first two conditions graphically.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dirty="0"/>
          </a:p>
        </p:txBody>
      </p:sp>
    </p:spTree>
    <p:extLst>
      <p:ext uri="{BB962C8B-B14F-4D97-AF65-F5344CB8AC3E}">
        <p14:creationId xmlns:p14="http://schemas.microsoft.com/office/powerpoint/2010/main" val="3052361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a:t>
            </a:r>
            <a:r>
              <a:rPr lang="en-US" baseline="0" dirty="0" smtClean="0"/>
              <a:t> you could do to check for </a:t>
            </a:r>
            <a:r>
              <a:rPr lang="en-US" baseline="0" dirty="0" err="1" smtClean="0"/>
              <a:t>stationarity</a:t>
            </a:r>
            <a:r>
              <a:rPr lang="en-US" baseline="0" dirty="0" smtClean="0"/>
              <a:t> conditions is to create a boxplot for each month or so (let’s say your time series is reported daily or something). And according to the </a:t>
            </a:r>
            <a:r>
              <a:rPr lang="en-US" baseline="0" dirty="0" err="1" smtClean="0"/>
              <a:t>stationarity</a:t>
            </a:r>
            <a:r>
              <a:rPr lang="en-US" baseline="0" dirty="0" smtClean="0"/>
              <a:t> conditions, we should be asking the questions on the left. *read Does the</a:t>
            </a:r>
            <a:r>
              <a:rPr lang="is-IS" baseline="0" dirty="0" smtClean="0"/>
              <a:t>…</a:t>
            </a:r>
            <a:r>
              <a:rPr lang="en-US" baseline="0" dirty="0" smtClean="0"/>
              <a:t>* So these boxplots should look pretty much the same from month to month. Y</a:t>
            </a:r>
            <a:r>
              <a:rPr lang="en-US" dirty="0" smtClean="0"/>
              <a:t>ou</a:t>
            </a:r>
            <a:r>
              <a:rPr lang="en-US" baseline="0" dirty="0" smtClean="0"/>
              <a:t> would expect some variation even for truly stationary signals. So this is not too bad. The numbers here are pretty small. The variation between these boxplots is a little big but it’s not huge. Here we binned by month. 30 days is enough to get a pretty good handle on the mean and variance of the signal within that month, so that’s ok.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dirty="0"/>
          </a:p>
        </p:txBody>
      </p:sp>
    </p:spTree>
    <p:extLst>
      <p:ext uri="{BB962C8B-B14F-4D97-AF65-F5344CB8AC3E}">
        <p14:creationId xmlns:p14="http://schemas.microsoft.com/office/powerpoint/2010/main" val="2902041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check for </a:t>
            </a:r>
            <a:r>
              <a:rPr lang="en-US" dirty="0" err="1" smtClean="0"/>
              <a:t>stationarity</a:t>
            </a:r>
            <a:r>
              <a:rPr lang="en-US" dirty="0" smtClean="0"/>
              <a:t> is to see if you can find a trend.</a:t>
            </a:r>
            <a:r>
              <a:rPr lang="en-US" baseline="0" dirty="0" smtClean="0"/>
              <a:t> If you can find a trend for the mean that is nonzero then you probably don’t have a stationary signal.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dirty="0"/>
          </a:p>
        </p:txBody>
      </p:sp>
    </p:spTree>
    <p:extLst>
      <p:ext uri="{BB962C8B-B14F-4D97-AF65-F5344CB8AC3E}">
        <p14:creationId xmlns:p14="http://schemas.microsoft.com/office/powerpoint/2010/main" val="29020416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precisely</a:t>
            </a:r>
            <a:r>
              <a:rPr lang="en-US" baseline="0" dirty="0" smtClean="0"/>
              <a:t> define </a:t>
            </a:r>
            <a:r>
              <a:rPr lang="en-US" baseline="0" dirty="0" err="1" smtClean="0"/>
              <a:t>autocovariance</a:t>
            </a:r>
            <a:r>
              <a:rPr lang="en-US" baseline="0" dirty="0" smtClean="0"/>
              <a:t> and autocorrelation. *Read* </a:t>
            </a:r>
          </a:p>
          <a:p>
            <a:r>
              <a:rPr lang="en-US" baseline="0" dirty="0" smtClean="0"/>
              <a:t>*click* So this is the definition of </a:t>
            </a:r>
            <a:r>
              <a:rPr lang="en-US" baseline="0" dirty="0" err="1" smtClean="0"/>
              <a:t>autocovariance</a:t>
            </a:r>
            <a:r>
              <a:rPr lang="en-US" baseline="0" dirty="0" smtClean="0"/>
              <a:t>. Hopefully you remember what covariance of two random variables is. </a:t>
            </a:r>
            <a:r>
              <a:rPr lang="en-US" baseline="0" dirty="0" err="1" smtClean="0"/>
              <a:t>Autocovariance</a:t>
            </a:r>
            <a:r>
              <a:rPr lang="en-US" baseline="0" dirty="0" smtClean="0"/>
              <a:t> is the covariance of x at time t with a lagged version of itself, and here h is the lag.</a:t>
            </a:r>
          </a:p>
          <a:p>
            <a:r>
              <a:rPr lang="en-US" dirty="0" err="1" smtClean="0"/>
              <a:t>X_t</a:t>
            </a:r>
            <a:r>
              <a:rPr lang="en-US" dirty="0" smtClean="0"/>
              <a:t> is a random variable:</a:t>
            </a:r>
            <a:r>
              <a:rPr lang="en-US" baseline="0" dirty="0" smtClean="0"/>
              <a:t> We don’t know what the value of the time series will be at time t, it is random. And that’s true for all time. We know how to compute the covariance of two random variables. So that’s what it is. </a:t>
            </a:r>
          </a:p>
          <a:p>
            <a:r>
              <a:rPr lang="en-US" baseline="0" dirty="0" smtClean="0"/>
              <a:t>*click* Now autocorrelation – that’s easy, it’s just a normalized version of </a:t>
            </a:r>
            <a:r>
              <a:rPr lang="en-US" baseline="0" dirty="0" err="1" smtClean="0"/>
              <a:t>autocovariance</a:t>
            </a:r>
            <a:r>
              <a:rPr lang="en-US" baseline="0" dirty="0" smtClean="0"/>
              <a:t> so that the largest value is 1 and the lowest value is -1. So super simple. If you remember, correlation is just variance divided by something to make its value between -1 and 1. Ok good.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dirty="0"/>
          </a:p>
        </p:txBody>
      </p:sp>
    </p:spTree>
    <p:extLst>
      <p:ext uri="{BB962C8B-B14F-4D97-AF65-F5344CB8AC3E}">
        <p14:creationId xmlns:p14="http://schemas.microsoft.com/office/powerpoint/2010/main" val="6334370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here’s a trick. *click* If the signal is weakly stationary, then the variance is constant over time, which mean the </a:t>
            </a:r>
            <a:r>
              <a:rPr lang="en-US" dirty="0" err="1" smtClean="0"/>
              <a:t>std</a:t>
            </a:r>
            <a:r>
              <a:rPr lang="en-US" dirty="0" smtClean="0"/>
              <a:t> is constant over time. So you can replace the *click* </a:t>
            </a:r>
            <a:r>
              <a:rPr lang="en-US" dirty="0" err="1" smtClean="0"/>
              <a:t>std</a:t>
            </a:r>
            <a:r>
              <a:rPr lang="en-US" baseline="0" dirty="0" smtClean="0"/>
              <a:t> of the lagged X with the </a:t>
            </a:r>
            <a:r>
              <a:rPr lang="en-US" baseline="0" dirty="0" err="1" smtClean="0"/>
              <a:t>std</a:t>
            </a:r>
            <a:r>
              <a:rPr lang="en-US" baseline="0" dirty="0" smtClean="0"/>
              <a:t> of </a:t>
            </a:r>
            <a:r>
              <a:rPr lang="en-US" baseline="0" dirty="0" err="1" smtClean="0"/>
              <a:t>X_t</a:t>
            </a:r>
            <a:r>
              <a:rPr lang="en-US" baseline="0" dirty="0" smtClean="0"/>
              <a:t>. So you actually get a variance on the bottom.</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dirty="0"/>
          </a:p>
        </p:txBody>
      </p:sp>
    </p:spTree>
    <p:extLst>
      <p:ext uri="{BB962C8B-B14F-4D97-AF65-F5344CB8AC3E}">
        <p14:creationId xmlns:p14="http://schemas.microsoft.com/office/powerpoint/2010/main" val="298535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If you’re here on this</a:t>
            </a:r>
            <a:r>
              <a:rPr lang="en-GB" baseline="0" dirty="0" smtClean="0">
                <a:solidFill>
                  <a:schemeClr val="tx2"/>
                </a:solidFill>
                <a:latin typeface="Segoe" pitchFamily="34" charset="0"/>
              </a:rPr>
              <a:t> date, and you want to predict the next point, could you do it?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a:t>
            </a:r>
            <a:r>
              <a:rPr lang="en-US" baseline="0" dirty="0" smtClean="0"/>
              <a:t> 2</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this mean</a:t>
            </a:r>
            <a:r>
              <a:rPr lang="en-US" baseline="0" dirty="0" smtClean="0"/>
              <a:t>s we can create a sample version of the autocorrelation.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dirty="0"/>
          </a:p>
        </p:txBody>
      </p:sp>
    </p:spTree>
    <p:extLst>
      <p:ext uri="{BB962C8B-B14F-4D97-AF65-F5344CB8AC3E}">
        <p14:creationId xmlns:p14="http://schemas.microsoft.com/office/powerpoint/2010/main" val="2985356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variance, we can use the sample variance. For the </a:t>
            </a:r>
            <a:r>
              <a:rPr lang="en-US" baseline="0" dirty="0" err="1" smtClean="0"/>
              <a:t>autocovariance</a:t>
            </a:r>
            <a:r>
              <a:rPr lang="en-US" baseline="0" dirty="0" smtClean="0"/>
              <a:t>, we can use sample </a:t>
            </a:r>
            <a:r>
              <a:rPr lang="en-US" baseline="0" dirty="0" err="1" smtClean="0"/>
              <a:t>autocovariance</a:t>
            </a:r>
            <a:r>
              <a:rPr lang="en-US" baseline="0" dirty="0" smtClean="0"/>
              <a:t>. So that will give us sample autocorrelation. Now one last thing, to compute the autocorrelation, we use data from time h until time t, so that when we lag by h, we have the same amount of data to use in order to compute the autocorrelation.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dirty="0"/>
          </a:p>
        </p:txBody>
      </p:sp>
    </p:spTree>
    <p:extLst>
      <p:ext uri="{BB962C8B-B14F-4D97-AF65-F5344CB8AC3E}">
        <p14:creationId xmlns:p14="http://schemas.microsoft.com/office/powerpoint/2010/main" val="2985356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And</a:t>
            </a:r>
            <a:r>
              <a:rPr lang="en-GB" baseline="0" dirty="0" smtClean="0">
                <a:solidFill>
                  <a:schemeClr val="tx2"/>
                </a:solidFill>
                <a:latin typeface="Segoe" pitchFamily="34" charset="0"/>
              </a:rPr>
              <a:t> that is how this autocorrelation function plot is produced. Now you know.</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influences the price of </a:t>
            </a:r>
            <a:r>
              <a:rPr lang="en-US" baseline="0" dirty="0" err="1" smtClean="0"/>
              <a:t>microsoft</a:t>
            </a:r>
            <a:r>
              <a:rPr lang="en-US" baseline="0" dirty="0" smtClean="0"/>
              <a:t> stock? Well, let’s say that on day 1, some </a:t>
            </a:r>
            <a:r>
              <a:rPr lang="en-US" baseline="0" dirty="0" err="1" smtClean="0"/>
              <a:t>microsoft</a:t>
            </a:r>
            <a:r>
              <a:rPr lang="en-US" baseline="0" dirty="0" smtClean="0"/>
              <a:t> executive makes an announcement. This affects the stock by </a:t>
            </a:r>
            <a:r>
              <a:rPr lang="en-US" baseline="0" dirty="0" err="1" smtClean="0"/>
              <a:t>epsi</a:t>
            </a:r>
            <a:r>
              <a:rPr lang="en-US" baseline="0" dirty="0" smtClean="0"/>
              <a:t> that day. So then on Day 2 the full impact of the announcement hits the market. And this affects the stock in proportion to ifs effect on day 1. So if it effects the stock by 3 points on day 1, it might hit the stock by twice that amount on day 2. Then on day 3 there’s still some residual effect of the announcement. And we’ll assume that there’s no more effect after day 3. </a:t>
            </a:r>
            <a:r>
              <a:rPr lang="en-US" dirty="0" smtClean="0"/>
              <a:t>The epsilon</a:t>
            </a:r>
            <a:r>
              <a:rPr lang="en-US" baseline="0" dirty="0" smtClean="0"/>
              <a:t> is like the size of the announcement. Think of epsilon being big. This is a great product that Microsoft is introducing. So big impact in the stock. If it’s a big deal then </a:t>
            </a:r>
            <a:r>
              <a:rPr lang="en-US" baseline="0" dirty="0" err="1" smtClean="0"/>
              <a:t>epsi</a:t>
            </a:r>
            <a:r>
              <a:rPr lang="en-US" baseline="0" dirty="0" smtClean="0"/>
              <a:t> is big, and then on day 2 the effect will be proportional to </a:t>
            </a:r>
            <a:r>
              <a:rPr lang="en-US" baseline="0" dirty="0" err="1" smtClean="0"/>
              <a:t>epsi</a:t>
            </a:r>
            <a:r>
              <a:rPr lang="en-US" baseline="0" dirty="0" smtClean="0"/>
              <a:t>. And same with day 3. *click* now the thing is, Microsoft makes some kind of announcement every day. So what is the total effect of the stock at day 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dirty="0"/>
          </a:p>
        </p:txBody>
      </p:sp>
    </p:spTree>
    <p:extLst>
      <p:ext uri="{BB962C8B-B14F-4D97-AF65-F5344CB8AC3E}">
        <p14:creationId xmlns:p14="http://schemas.microsoft.com/office/powerpoint/2010/main" val="40750633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to add up the effect of the announcement today, plus the effect of yesterday’s announcement, plus the effect of the announcement 2 days ago, and then everything before that doesn’t effect us. So it looks like this *click 2* So here’s the effect of today’s announcement, yesterday’s announcement and the one from 2 days ago. And this is exactly a moving average model of order 2.</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dirty="0"/>
          </a:p>
        </p:txBody>
      </p:sp>
    </p:spTree>
    <p:extLst>
      <p:ext uri="{BB962C8B-B14F-4D97-AF65-F5344CB8AC3E}">
        <p14:creationId xmlns:p14="http://schemas.microsoft.com/office/powerpoint/2010/main" val="40750633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a:t>
            </a:r>
            <a:r>
              <a:rPr lang="en-US" baseline="0" dirty="0" smtClean="0"/>
              <a:t> more general, the value at time t from from *click* a mean mu, plus the effect of today’s announcement, which we say is today’s “noise”, plus the effect of yesterday’s announcement, which is yesterday’s noise times that multiplier because it’s yesterday, and then we could actually have noise from the past several days effecting us. And that’s it. So *click* </a:t>
            </a:r>
            <a:r>
              <a:rPr lang="en-US" baseline="0" dirty="0" err="1" smtClean="0"/>
              <a:t>xt</a:t>
            </a:r>
            <a:r>
              <a:rPr lang="en-US" baseline="0" dirty="0" smtClean="0"/>
              <a:t> is a weighted average of current and previous noise terms. *click* MA models are always stationary. This one is order q because noise from q days ago effects us. </a:t>
            </a:r>
            <a:r>
              <a:rPr lang="en-US" dirty="0" smtClean="0"/>
              <a:t>Moving average models have a short memory. They don’t</a:t>
            </a:r>
            <a:r>
              <a:rPr lang="en-US" baseline="0" dirty="0" smtClean="0"/>
              <a:t> care what the heck happened more than q days ago. The next day’s value depends only on the recent noise.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dirty="0"/>
          </a:p>
        </p:txBody>
      </p:sp>
    </p:spTree>
    <p:extLst>
      <p:ext uri="{BB962C8B-B14F-4D97-AF65-F5344CB8AC3E}">
        <p14:creationId xmlns:p14="http://schemas.microsoft.com/office/powerpoint/2010/main" val="28508537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Let’s take a very basic MA</a:t>
            </a:r>
            <a:r>
              <a:rPr lang="en-US" baseline="0" dirty="0" smtClean="0"/>
              <a:t> model, this one is just a constant plus some noise. The data looks like this, just noise. Actually I made the mean 0 *click*.</a:t>
            </a:r>
            <a:endParaRPr lang="en-US" dirty="0" smtClean="0"/>
          </a:p>
          <a:p>
            <a:r>
              <a:rPr lang="en-US" dirty="0" smtClean="0"/>
              <a:t>In</a:t>
            </a:r>
            <a:r>
              <a:rPr lang="en-US" baseline="0" dirty="0" smtClean="0"/>
              <a:t> fact we’ll just assume the mean is 0 from here on out. If it’s not, we can call it a trend and subtract it out and deal with it later or separately. So the mean is going to be 0. This is a very boring model because it’s just noise.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87</a:t>
            </a:fld>
            <a:endParaRPr lang="en-US" dirty="0"/>
          </a:p>
        </p:txBody>
      </p:sp>
    </p:spTree>
    <p:extLst>
      <p:ext uri="{BB962C8B-B14F-4D97-AF65-F5344CB8AC3E}">
        <p14:creationId xmlns:p14="http://schemas.microsoft.com/office/powerpoint/2010/main" val="2500420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MA model of order</a:t>
            </a:r>
            <a:r>
              <a:rPr lang="en-US" baseline="0" dirty="0" smtClean="0"/>
              <a:t> 1, so this takes into account today’s announcements and then .6 of yesterday’s announcement. And the data I generated from this model looks like that. Now I don’t know about you guys, but I look at this picture, and I can see it’s stationary, but I can’t see anything else. I definitely could not have looked at that plot and said “this is a moving average model of order 1”. Anyway.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dirty="0"/>
          </a:p>
        </p:txBody>
      </p:sp>
    </p:spTree>
    <p:extLst>
      <p:ext uri="{BB962C8B-B14F-4D97-AF65-F5344CB8AC3E}">
        <p14:creationId xmlns:p14="http://schemas.microsoft.com/office/powerpoint/2010/main" val="7574065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data</a:t>
            </a:r>
            <a:r>
              <a:rPr lang="en-US" baseline="0" dirty="0" smtClean="0"/>
              <a:t> generated from a MA model of order 2. Clearly stationary. You know, maybe if we zoom in a bit we can see the difference between the models. Maybe we’re just looking at it from too far away. So let’s zoom in.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dirty="0"/>
          </a:p>
        </p:txBody>
      </p:sp>
    </p:spTree>
    <p:extLst>
      <p:ext uri="{BB962C8B-B14F-4D97-AF65-F5344CB8AC3E}">
        <p14:creationId xmlns:p14="http://schemas.microsoft.com/office/powerpoint/2010/main" val="37703844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data from this model. Order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dirty="0"/>
          </a:p>
        </p:txBody>
      </p:sp>
    </p:spTree>
    <p:extLst>
      <p:ext uri="{BB962C8B-B14F-4D97-AF65-F5344CB8AC3E}">
        <p14:creationId xmlns:p14="http://schemas.microsoft.com/office/powerpoint/2010/main" val="9268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Say you can’t see</a:t>
            </a:r>
            <a:r>
              <a:rPr lang="en-GB" baseline="0" dirty="0" smtClean="0">
                <a:solidFill>
                  <a:schemeClr val="tx2"/>
                </a:solidFill>
                <a:latin typeface="Segoe" pitchFamily="34" charset="0"/>
              </a:rPr>
              <a:t> what happens next. Can you predict what’s going to happen? And the answer is probably. For most days.</a:t>
            </a:r>
          </a:p>
          <a:p>
            <a:r>
              <a:rPr lang="en-GB" baseline="0" dirty="0" smtClean="0">
                <a:solidFill>
                  <a:schemeClr val="tx2"/>
                </a:solidFill>
                <a:latin typeface="Segoe" pitchFamily="34" charset="0"/>
              </a:rPr>
              <a:t>But here with the random noise, no you can’t predict. The signal could be anywhere. There’s no periodicity, there’s no pattern, no trend, just random numbers. So you can’t predict. The fact is - that the S&amp;P 500 values in the future are correlated to the values in the past, which is why you can predict.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from the order 2 model. I used the</a:t>
            </a:r>
            <a:r>
              <a:rPr lang="en-US" baseline="0" dirty="0" smtClean="0"/>
              <a:t> same random numbers by the way. But it didn’t help, I just can’t analyze time series by looking at them. So I need another tool.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dirty="0"/>
          </a:p>
        </p:txBody>
      </p:sp>
    </p:spTree>
    <p:extLst>
      <p:ext uri="{BB962C8B-B14F-4D97-AF65-F5344CB8AC3E}">
        <p14:creationId xmlns:p14="http://schemas.microsoft.com/office/powerpoint/2010/main" val="25015213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that tool is an autocorrelation plot. When I look at the autocorrelation of the time series, now I can actually see something. For the noise series, the autocorrelation function is of course going to be 0. Independent noise is not correlated with anything that happened in the past.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dirty="0"/>
          </a:p>
        </p:txBody>
      </p:sp>
    </p:spTree>
    <p:extLst>
      <p:ext uri="{BB962C8B-B14F-4D97-AF65-F5344CB8AC3E}">
        <p14:creationId xmlns:p14="http://schemas.microsoft.com/office/powerpoint/2010/main" val="3708211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then if I use this model to generate the data, suddenly the autocorrelation is not 0. You can see that this model has 1 nonzero term, and that makes sense because yesterday’s values are correlated with today’s values.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dirty="0"/>
          </a:p>
        </p:txBody>
      </p:sp>
    </p:spTree>
    <p:extLst>
      <p:ext uri="{BB962C8B-B14F-4D97-AF65-F5344CB8AC3E}">
        <p14:creationId xmlns:p14="http://schemas.microsoft.com/office/powerpoint/2010/main" val="2225564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the </a:t>
            </a:r>
            <a:r>
              <a:rPr lang="en-US" dirty="0" err="1" smtClean="0"/>
              <a:t>acf</a:t>
            </a:r>
            <a:r>
              <a:rPr lang="en-US" dirty="0" smtClean="0"/>
              <a:t> for</a:t>
            </a:r>
            <a:r>
              <a:rPr lang="en-US" baseline="0" dirty="0" smtClean="0"/>
              <a:t> a ma model of order 2.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94</a:t>
            </a:fld>
            <a:endParaRPr lang="en-US" dirty="0"/>
          </a:p>
        </p:txBody>
      </p:sp>
    </p:spTree>
    <p:extLst>
      <p:ext uri="{BB962C8B-B14F-4D97-AF65-F5344CB8AC3E}">
        <p14:creationId xmlns:p14="http://schemas.microsoft.com/office/powerpoint/2010/main" val="791614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 so what does</a:t>
            </a:r>
            <a:r>
              <a:rPr lang="en-US" baseline="0" dirty="0" smtClean="0"/>
              <a:t> that mean in practice. If you have a time series, you can tell if your data arise from an MA model. You can plot an autocorrelation function and if it drops off sharply, like this one, you should be able to model it as an MA model of a particular order.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dirty="0"/>
          </a:p>
        </p:txBody>
      </p:sp>
    </p:spTree>
    <p:extLst>
      <p:ext uri="{BB962C8B-B14F-4D97-AF65-F5344CB8AC3E}">
        <p14:creationId xmlns:p14="http://schemas.microsoft.com/office/powerpoint/2010/main" val="30874022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the one remaining</a:t>
            </a:r>
            <a:r>
              <a:rPr lang="en-US" baseline="0" dirty="0" smtClean="0"/>
              <a:t> question is now that you have identified that you want to model the data using an MA(q) model, what are the coefficients? And you would get the answer to that by fitting the </a:t>
            </a:r>
            <a:r>
              <a:rPr lang="en-US" baseline="0" dirty="0" err="1" smtClean="0"/>
              <a:t>cofficients</a:t>
            </a:r>
            <a:r>
              <a:rPr lang="en-US" baseline="0" dirty="0" smtClean="0"/>
              <a:t> to the data using standard </a:t>
            </a:r>
            <a:r>
              <a:rPr lang="en-US" dirty="0" smtClean="0"/>
              <a:t>least squares regression. And that’s it! That’s how</a:t>
            </a:r>
            <a:r>
              <a:rPr lang="en-US" baseline="0" dirty="0" smtClean="0"/>
              <a:t> you determine whether data could be modeled by an MA, how you determine the order, and how you get the coefficients.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96</a:t>
            </a:fld>
            <a:endParaRPr lang="en-US" dirty="0"/>
          </a:p>
        </p:txBody>
      </p:sp>
    </p:spTree>
    <p:extLst>
      <p:ext uri="{BB962C8B-B14F-4D97-AF65-F5344CB8AC3E}">
        <p14:creationId xmlns:p14="http://schemas.microsoft.com/office/powerpoint/2010/main" val="3374607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 models are super useful,</a:t>
            </a:r>
            <a:r>
              <a:rPr lang="en-US" baseline="0" dirty="0" smtClean="0"/>
              <a:t> and also really interesting. For an autoregressive model, you’d model the signal as coming from noise *click*, plus some effect of yesterday’s value, plus some effect of the value from 2 days ago, and so on. *clicks* adlib</a:t>
            </a:r>
          </a:p>
          <a:p>
            <a:pPr marL="171450" indent="-171450">
              <a:buFontTx/>
              <a:buChar char="•"/>
            </a:pPr>
            <a:r>
              <a:rPr lang="en-US" baseline="0" dirty="0" smtClean="0"/>
              <a:t>So here’s one where the model is a bit of noise from today plus 90% of whatever yesterday’s value was. </a:t>
            </a:r>
          </a:p>
          <a:p>
            <a:pPr marL="171450" indent="-171450">
              <a:buFontTx/>
              <a:buChar char="•"/>
            </a:pPr>
            <a:r>
              <a:rPr lang="en-US" baseline="0" dirty="0" smtClean="0"/>
              <a:t>This model is kind of cool. So, I need sleep every night, but I don’t often get what I need because I have to work so hard. So if I got only a little bit of sleep last night, I need to make it up. On the other hand, if I got a lot of sleep last night, I probably will ruin it by staying up most of the night working and I won’t get very much sleep tonight. On the other hand, it also depends on how much sleep I got 2 nights ago. If I got a lot of sleep 2 nights ago, then I don’t need as much sleep tonight even if I got some yesterday. All right so this is a nice example of an autoregressive model where the </a:t>
            </a:r>
            <a:r>
              <a:rPr lang="en-US" baseline="0" dirty="0" err="1" smtClean="0"/>
              <a:t>coeffciients</a:t>
            </a:r>
            <a:r>
              <a:rPr lang="en-US" baseline="0" dirty="0" smtClean="0"/>
              <a:t> are negative.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98</a:t>
            </a:fld>
            <a:endParaRPr lang="en-US" dirty="0"/>
          </a:p>
        </p:txBody>
      </p:sp>
    </p:spTree>
    <p:extLst>
      <p:ext uri="{BB962C8B-B14F-4D97-AF65-F5344CB8AC3E}">
        <p14:creationId xmlns:p14="http://schemas.microsoft.com/office/powerpoint/2010/main" val="1257902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have a question</a:t>
            </a:r>
            <a:r>
              <a:rPr lang="en-US" baseline="0" dirty="0" smtClean="0"/>
              <a:t> for you. MA models are stationary, but are AR models? </a:t>
            </a:r>
            <a:r>
              <a:rPr lang="en-US" dirty="0" smtClean="0"/>
              <a:t>Turns out I can’t tell you that. I need more information. I wrote a little piece of code</a:t>
            </a:r>
            <a:r>
              <a:rPr lang="en-US" baseline="0" dirty="0" smtClean="0"/>
              <a:t> to demonstrate why.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99</a:t>
            </a:fld>
            <a:endParaRPr lang="en-US" dirty="0"/>
          </a:p>
        </p:txBody>
      </p:sp>
    </p:spTree>
    <p:extLst>
      <p:ext uri="{BB962C8B-B14F-4D97-AF65-F5344CB8AC3E}">
        <p14:creationId xmlns:p14="http://schemas.microsoft.com/office/powerpoint/2010/main" val="1257902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my simulation.</a:t>
            </a:r>
            <a:r>
              <a:rPr lang="en-US" baseline="0" dirty="0" smtClean="0"/>
              <a:t> I generated 50 K noise values. That’s my noise. I set the first value in the series to be the first noise value. And then I simulated the rest of the series according to an AR(1) model with coefficient .5. Now take a look. *click* </a:t>
            </a:r>
            <a:r>
              <a:rPr lang="en-US" dirty="0" smtClean="0"/>
              <a:t>Remember, stationary means the mean and the variance</a:t>
            </a:r>
            <a:r>
              <a:rPr lang="en-US" baseline="0" dirty="0" smtClean="0"/>
              <a:t> and the autocorrelation don’t change over time. So if you see something change over time, then it’s definitely not stationary. *click* this one looks stationary.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102</a:t>
            </a:fld>
            <a:endParaRPr lang="en-US" dirty="0"/>
          </a:p>
        </p:txBody>
      </p:sp>
    </p:spTree>
    <p:extLst>
      <p:ext uri="{BB962C8B-B14F-4D97-AF65-F5344CB8AC3E}">
        <p14:creationId xmlns:p14="http://schemas.microsoft.com/office/powerpoint/2010/main" val="30903116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changed the .5 to a 1.001, and then simulated again, and let’s see what happened when I simulated *click* and that is definitely not stationary. *click* in fact I see exponential growth.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103</a:t>
            </a:fld>
            <a:endParaRPr lang="en-US" dirty="0"/>
          </a:p>
        </p:txBody>
      </p:sp>
    </p:spTree>
    <p:extLst>
      <p:ext uri="{BB962C8B-B14F-4D97-AF65-F5344CB8AC3E}">
        <p14:creationId xmlns:p14="http://schemas.microsoft.com/office/powerpoint/2010/main" val="309031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Now what I’m showing you here is the autocorrelation function for the S&amp;P500 data. I’ll explain more about what that function is, but what it shows is how correlated the present is with the past.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actually makes sense. You can kind of see this because if epsilon wasn’t there *click*, it’s like you’re always multiplying the previous value by something slightly bigger than 1 so of course it blows up. This is basic exponential growth here. *click* So you could predict pretty well what would happen if we made the 1.001 into a .99. Would it still blow up? *click*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104</a:t>
            </a:fld>
            <a:endParaRPr lang="en-US" dirty="0"/>
          </a:p>
        </p:txBody>
      </p:sp>
    </p:spTree>
    <p:extLst>
      <p:ext uri="{BB962C8B-B14F-4D97-AF65-F5344CB8AC3E}">
        <p14:creationId xmlns:p14="http://schemas.microsoft.com/office/powerpoint/2010/main" val="30903116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it </a:t>
            </a:r>
            <a:r>
              <a:rPr lang="en-US" dirty="0" err="1" smtClean="0"/>
              <a:t>doesn</a:t>
            </a:r>
            <a:r>
              <a:rPr lang="uk-UA" dirty="0" smtClean="0"/>
              <a:t>’</a:t>
            </a:r>
            <a:r>
              <a:rPr lang="en-US" dirty="0" smtClean="0"/>
              <a:t>t. You</a:t>
            </a:r>
            <a:r>
              <a:rPr lang="en-US" baseline="0" dirty="0" smtClean="0"/>
              <a:t> definitely don’t expect exponential growth. You expect something like exponential decay but there’s that noise that keeps things from going to 0.</a:t>
            </a:r>
            <a:endParaRPr lang="en-US"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pPr/>
              <a:t>105</a:t>
            </a:fld>
            <a:endParaRPr lang="en-US" dirty="0"/>
          </a:p>
        </p:txBody>
      </p:sp>
    </p:spTree>
    <p:extLst>
      <p:ext uri="{BB962C8B-B14F-4D97-AF65-F5344CB8AC3E}">
        <p14:creationId xmlns:p14="http://schemas.microsoft.com/office/powerpoint/2010/main" val="30903116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to summarize the point *read*</a:t>
            </a:r>
          </a:p>
          <a:p>
            <a:r>
              <a:rPr lang="en-US" dirty="0" smtClean="0"/>
              <a:t>You can really get a sense of this</a:t>
            </a:r>
            <a:r>
              <a:rPr lang="en-US" baseline="0" dirty="0" smtClean="0"/>
              <a:t> from looking at the AR(1) model. If the coefficient is bigger than 1 it blows up, and if it’s less than one it is stationary. A similar condition holds for all AR models.</a:t>
            </a:r>
          </a:p>
          <a:p>
            <a:r>
              <a:rPr lang="en-US" baseline="0" dirty="0" smtClean="0"/>
              <a:t>Now, let’s ask a different question. If we look at the AR function for a stationary model, what do you expect to see? Think about it carefully. Do you expect to see a sharp drop off like in the MA models, or do you expect something else? Well</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106</a:t>
            </a:fld>
            <a:endParaRPr lang="en-US" dirty="0"/>
          </a:p>
        </p:txBody>
      </p:sp>
    </p:spTree>
    <p:extLst>
      <p:ext uri="{BB962C8B-B14F-4D97-AF65-F5344CB8AC3E}">
        <p14:creationId xmlns:p14="http://schemas.microsoft.com/office/powerpoint/2010/main" val="18875603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Well, if it’s an AR(1) model, at time t, you expect to be correlated with the previous time, but also the time before that because t-1 is correlated with time t-2, and then time t-2 is also correlated with time t-3, so you’re correlated with that, and so you see correlations for a while. *click* In fact you see exponential decay here.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107</a:t>
            </a:fld>
            <a:endParaRPr lang="en-US" dirty="0"/>
          </a:p>
        </p:txBody>
      </p:sp>
    </p:spTree>
    <p:extLst>
      <p:ext uri="{BB962C8B-B14F-4D97-AF65-F5344CB8AC3E}">
        <p14:creationId xmlns:p14="http://schemas.microsoft.com/office/powerpoint/2010/main" val="7075552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what about</a:t>
            </a:r>
            <a:r>
              <a:rPr lang="en-US" baseline="0" dirty="0" smtClean="0"/>
              <a:t> if the coefficient is .99? I think it makes sense that we s</a:t>
            </a:r>
            <a:r>
              <a:rPr lang="en-US" dirty="0" smtClean="0"/>
              <a:t>till exponential</a:t>
            </a:r>
            <a:r>
              <a:rPr lang="en-US" baseline="0" dirty="0" smtClean="0"/>
              <a:t> decay. *click* however,  its very slow. Because the coefficient is .99, the value at t is *very close* to the value at time t-1, and that’s *very close* to the value at t-2, and so on, so the correlations hang around for a long time.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108</a:t>
            </a:fld>
            <a:endParaRPr lang="en-US" dirty="0"/>
          </a:p>
        </p:txBody>
      </p:sp>
    </p:spTree>
    <p:extLst>
      <p:ext uri="{BB962C8B-B14F-4D97-AF65-F5344CB8AC3E}">
        <p14:creationId xmlns:p14="http://schemas.microsoft.com/office/powerpoint/2010/main" val="552372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back to this. The ACF has exponential decay. *click*</a:t>
            </a:r>
            <a:r>
              <a:rPr lang="en-US" baseline="0" dirty="0" smtClean="0"/>
              <a:t> So that’s bad right? That means you can’t tell for an AR model what the order is by looking at the autocorrelation function. So *click* for an AR model, how are you going to determine the order? </a:t>
            </a:r>
            <a:r>
              <a:rPr lang="en-US" dirty="0" smtClean="0"/>
              <a:t>Whether it’s an AR(1) model</a:t>
            </a:r>
            <a:r>
              <a:rPr lang="en-US" baseline="0" dirty="0" smtClean="0"/>
              <a:t> or an AR(17) model, the </a:t>
            </a:r>
            <a:r>
              <a:rPr lang="en-US" baseline="0" dirty="0" err="1" smtClean="0"/>
              <a:t>acf</a:t>
            </a:r>
            <a:r>
              <a:rPr lang="en-US" baseline="0" dirty="0" smtClean="0"/>
              <a:t> has exponential decay. So that means the ACF doesn’t tell you how to figure out what the right model is. For the MA model you could read it off the ACF plot, you just look for a sharp cutoff. But here you can’t do that. We have got to find another way. We can’t look at the ACF plot. What would be nice is if we had a plot like this: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109</a:t>
            </a:fld>
            <a:endParaRPr lang="en-US" dirty="0"/>
          </a:p>
        </p:txBody>
      </p:sp>
    </p:spTree>
    <p:extLst>
      <p:ext uri="{BB962C8B-B14F-4D97-AF65-F5344CB8AC3E}">
        <p14:creationId xmlns:p14="http://schemas.microsoft.com/office/powerpoint/2010/main" val="3424786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could actually look at this plot</a:t>
            </a:r>
            <a:r>
              <a:rPr lang="en-US" baseline="0" dirty="0" smtClean="0"/>
              <a:t> and tell me the effect of what happened two days ago on today that would be great. Removing whatever happened yesterday. In other words, I want to know whether the amount of sleep I got two days ago influences the amount of sleep I’m going to get tonight or not? Is it only yesterday’s sleep that determines today’s sleep? *click* right, it would be nice if this were the correlation between x and it’s lagged version, removing the effect of everything in between. *click*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110</a:t>
            </a:fld>
            <a:endParaRPr lang="en-US" dirty="0"/>
          </a:p>
        </p:txBody>
      </p:sp>
    </p:spTree>
    <p:extLst>
      <p:ext uri="{BB962C8B-B14F-4D97-AF65-F5344CB8AC3E}">
        <p14:creationId xmlns:p14="http://schemas.microsoft.com/office/powerpoint/2010/main" val="12628945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is what the partial autocorrelation is going to tell us.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111</a:t>
            </a:fld>
            <a:endParaRPr lang="en-US" dirty="0"/>
          </a:p>
        </p:txBody>
      </p:sp>
    </p:spTree>
    <p:extLst>
      <p:ext uri="{BB962C8B-B14F-4D97-AF65-F5344CB8AC3E}">
        <p14:creationId xmlns:p14="http://schemas.microsoft.com/office/powerpoint/2010/main" val="9438403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will have a plot like this, and that’s what</a:t>
            </a:r>
            <a:r>
              <a:rPr lang="en-US" baseline="0" dirty="0" smtClean="0"/>
              <a:t> the partial autocorrelation will tell us.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112</a:t>
            </a:fld>
            <a:endParaRPr lang="en-US" dirty="0"/>
          </a:p>
        </p:txBody>
      </p:sp>
    </p:spTree>
    <p:extLst>
      <p:ext uri="{BB962C8B-B14F-4D97-AF65-F5344CB8AC3E}">
        <p14:creationId xmlns:p14="http://schemas.microsoft.com/office/powerpoint/2010/main" val="3424786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could actually look at this plot</a:t>
            </a:r>
            <a:r>
              <a:rPr lang="en-US" baseline="0" dirty="0" smtClean="0"/>
              <a:t> and tell me the effect of what happened two days ago on today that would be great. Removing whatever happened yesterday. In other words, I want to know whether the amount of sleep I got two days ago influences the amount of sleep I’m going to get tonight or not? Is it only yesterday’s sleep that determines today’s sleep? *click* right, it would be nice if this were the correlation between x and it’s lagged version, removing the effect of everything in between. *click* read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113</a:t>
            </a:fld>
            <a:endParaRPr lang="en-US" dirty="0"/>
          </a:p>
        </p:txBody>
      </p:sp>
    </p:spTree>
    <p:extLst>
      <p:ext uri="{BB962C8B-B14F-4D97-AF65-F5344CB8AC3E}">
        <p14:creationId xmlns:p14="http://schemas.microsoft.com/office/powerpoint/2010/main" val="126289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latin typeface="Segoe UI Light"/>
            </a:endParaRPr>
          </a:p>
        </p:txBody>
      </p:sp>
      <p:sp>
        <p:nvSpPr>
          <p:cNvPr id="11" name="Rectangle 2"/>
          <p:cNvSpPr>
            <a:spLocks noChangeArrowheads="1"/>
          </p:cNvSpPr>
          <p:nvPr userDrawn="1"/>
        </p:nvSpPr>
        <p:spPr bwMode="auto">
          <a:xfrm>
            <a:off x="530087" y="5960743"/>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latin typeface="Segoe UI Light"/>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embeddings/oleObject56.bin"/><Relationship Id="rId5" Type="http://schemas.openxmlformats.org/officeDocument/2006/relationships/image" Target="../media/image80.emf"/><Relationship Id="rId6" Type="http://schemas.openxmlformats.org/officeDocument/2006/relationships/oleObject" Target="../embeddings/oleObject57.bin"/><Relationship Id="rId7" Type="http://schemas.openxmlformats.org/officeDocument/2006/relationships/image" Target="../media/image81.emf"/><Relationship Id="rId8" Type="http://schemas.openxmlformats.org/officeDocument/2006/relationships/oleObject" Target="../embeddings/oleObject58.bin"/><Relationship Id="rId9" Type="http://schemas.openxmlformats.org/officeDocument/2006/relationships/image" Target="../media/image82.emf"/><Relationship Id="rId10" Type="http://schemas.openxmlformats.org/officeDocument/2006/relationships/image" Target="../media/image83.jpg"/><Relationship Id="rId1" Type="http://schemas.openxmlformats.org/officeDocument/2006/relationships/vmlDrawing" Target="../drawings/vmlDrawing28.vml"/><Relationship Id="rId2"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59.bin"/><Relationship Id="rId5" Type="http://schemas.openxmlformats.org/officeDocument/2006/relationships/image" Target="../media/image84.emf"/><Relationship Id="rId6" Type="http://schemas.openxmlformats.org/officeDocument/2006/relationships/oleObject" Target="../embeddings/oleObject60.bin"/><Relationship Id="rId7" Type="http://schemas.openxmlformats.org/officeDocument/2006/relationships/image" Target="../media/image81.emf"/><Relationship Id="rId8" Type="http://schemas.openxmlformats.org/officeDocument/2006/relationships/oleObject" Target="../embeddings/oleObject61.bin"/><Relationship Id="rId9" Type="http://schemas.openxmlformats.org/officeDocument/2006/relationships/image" Target="../media/image82.emf"/><Relationship Id="rId10" Type="http://schemas.openxmlformats.org/officeDocument/2006/relationships/image" Target="../media/image85.jpg"/><Relationship Id="rId1" Type="http://schemas.openxmlformats.org/officeDocument/2006/relationships/vmlDrawing" Target="../drawings/vmlDrawing29.vml"/><Relationship Id="rId2"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62.bin"/><Relationship Id="rId5" Type="http://schemas.openxmlformats.org/officeDocument/2006/relationships/image" Target="../media/image84.emf"/><Relationship Id="rId6" Type="http://schemas.openxmlformats.org/officeDocument/2006/relationships/oleObject" Target="../embeddings/oleObject63.bin"/><Relationship Id="rId7" Type="http://schemas.openxmlformats.org/officeDocument/2006/relationships/image" Target="../media/image86.emf"/><Relationship Id="rId1" Type="http://schemas.openxmlformats.org/officeDocument/2006/relationships/vmlDrawing" Target="../drawings/vmlDrawing30.vml"/><Relationship Id="rId2"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oleObject" Target="../embeddings/oleObject64.bin"/><Relationship Id="rId5" Type="http://schemas.openxmlformats.org/officeDocument/2006/relationships/image" Target="../media/image87.emf"/><Relationship Id="rId6" Type="http://schemas.openxmlformats.org/officeDocument/2006/relationships/oleObject" Target="../embeddings/oleObject65.bin"/><Relationship Id="rId7" Type="http://schemas.openxmlformats.org/officeDocument/2006/relationships/image" Target="../media/image81.emf"/><Relationship Id="rId8" Type="http://schemas.openxmlformats.org/officeDocument/2006/relationships/oleObject" Target="../embeddings/oleObject66.bin"/><Relationship Id="rId9" Type="http://schemas.openxmlformats.org/officeDocument/2006/relationships/image" Target="../media/image82.emf"/><Relationship Id="rId10" Type="http://schemas.openxmlformats.org/officeDocument/2006/relationships/image" Target="../media/image88.jpg"/><Relationship Id="rId1" Type="http://schemas.openxmlformats.org/officeDocument/2006/relationships/vmlDrawing" Target="../drawings/vmlDrawing31.vml"/><Relationship Id="rId2"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image" Target="../media/image90.jpg"/><Relationship Id="rId5" Type="http://schemas.openxmlformats.org/officeDocument/2006/relationships/oleObject" Target="../embeddings/oleObject67.bin"/><Relationship Id="rId6" Type="http://schemas.openxmlformats.org/officeDocument/2006/relationships/image" Target="../media/image89.emf"/><Relationship Id="rId1" Type="http://schemas.openxmlformats.org/officeDocument/2006/relationships/vmlDrawing" Target="../drawings/vmlDrawing32.vml"/><Relationship Id="rId2"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image" Target="../media/image92.jpg"/><Relationship Id="rId5" Type="http://schemas.openxmlformats.org/officeDocument/2006/relationships/oleObject" Target="../embeddings/oleObject68.bin"/><Relationship Id="rId6" Type="http://schemas.openxmlformats.org/officeDocument/2006/relationships/image" Target="../media/image91.emf"/><Relationship Id="rId1" Type="http://schemas.openxmlformats.org/officeDocument/2006/relationships/vmlDrawing" Target="../drawings/vmlDrawing33.vml"/><Relationship Id="rId2"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7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73.jp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oleObject" Target="../embeddings/oleObject69.bin"/><Relationship Id="rId5" Type="http://schemas.openxmlformats.org/officeDocument/2006/relationships/image" Target="../media/image93.emf"/><Relationship Id="rId6" Type="http://schemas.openxmlformats.org/officeDocument/2006/relationships/oleObject" Target="../embeddings/oleObject70.bin"/><Relationship Id="rId7" Type="http://schemas.openxmlformats.org/officeDocument/2006/relationships/image" Target="../media/image94.emf"/><Relationship Id="rId1" Type="http://schemas.openxmlformats.org/officeDocument/2006/relationships/vmlDrawing" Target="../drawings/vmlDrawing34.vml"/><Relationship Id="rId2"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1" Type="http://schemas.openxmlformats.org/officeDocument/2006/relationships/image" Target="../media/image98.emf"/><Relationship Id="rId12" Type="http://schemas.openxmlformats.org/officeDocument/2006/relationships/oleObject" Target="../embeddings/oleObject75.bin"/><Relationship Id="rId13" Type="http://schemas.openxmlformats.org/officeDocument/2006/relationships/image" Target="../media/image99.emf"/><Relationship Id="rId14" Type="http://schemas.openxmlformats.org/officeDocument/2006/relationships/oleObject" Target="../embeddings/oleObject76.bin"/><Relationship Id="rId15" Type="http://schemas.openxmlformats.org/officeDocument/2006/relationships/image" Target="../media/image100.emf"/><Relationship Id="rId1" Type="http://schemas.openxmlformats.org/officeDocument/2006/relationships/vmlDrawing" Target="../drawings/vmlDrawing35.vml"/><Relationship Id="rId2" Type="http://schemas.openxmlformats.org/officeDocument/2006/relationships/slideLayout" Target="../slideLayouts/slideLayout4.xml"/><Relationship Id="rId3" Type="http://schemas.openxmlformats.org/officeDocument/2006/relationships/notesSlide" Target="../notesSlides/notesSlide101.xml"/><Relationship Id="rId4" Type="http://schemas.openxmlformats.org/officeDocument/2006/relationships/oleObject" Target="../embeddings/oleObject71.bin"/><Relationship Id="rId5" Type="http://schemas.openxmlformats.org/officeDocument/2006/relationships/image" Target="../media/image95.emf"/><Relationship Id="rId6" Type="http://schemas.openxmlformats.org/officeDocument/2006/relationships/oleObject" Target="../embeddings/oleObject72.bin"/><Relationship Id="rId7" Type="http://schemas.openxmlformats.org/officeDocument/2006/relationships/image" Target="../media/image96.emf"/><Relationship Id="rId8" Type="http://schemas.openxmlformats.org/officeDocument/2006/relationships/oleObject" Target="../embeddings/oleObject73.bin"/><Relationship Id="rId9" Type="http://schemas.openxmlformats.org/officeDocument/2006/relationships/image" Target="../media/image97.emf"/><Relationship Id="rId10" Type="http://schemas.openxmlformats.org/officeDocument/2006/relationships/oleObject" Target="../embeddings/oleObject74.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2.xml"/><Relationship Id="rId4" Type="http://schemas.openxmlformats.org/officeDocument/2006/relationships/oleObject" Target="../embeddings/oleObject77.bin"/><Relationship Id="rId5" Type="http://schemas.openxmlformats.org/officeDocument/2006/relationships/image" Target="../media/image101.emf"/><Relationship Id="rId1" Type="http://schemas.openxmlformats.org/officeDocument/2006/relationships/vmlDrawing" Target="../drawings/vmlDrawing36.vml"/><Relationship Id="rId2"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3.xml"/><Relationship Id="rId4" Type="http://schemas.openxmlformats.org/officeDocument/2006/relationships/image" Target="../media/image103.jpg"/><Relationship Id="rId5" Type="http://schemas.openxmlformats.org/officeDocument/2006/relationships/oleObject" Target="../embeddings/oleObject78.bin"/><Relationship Id="rId6" Type="http://schemas.openxmlformats.org/officeDocument/2006/relationships/image" Target="../media/image102.emf"/><Relationship Id="rId1" Type="http://schemas.openxmlformats.org/officeDocument/2006/relationships/vmlDrawing" Target="../drawings/vmlDrawing37.vml"/><Relationship Id="rId2"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oleObject" Target="../embeddings/oleObject79.bin"/><Relationship Id="rId5" Type="http://schemas.openxmlformats.org/officeDocument/2006/relationships/image" Target="../media/image102.emf"/><Relationship Id="rId6" Type="http://schemas.openxmlformats.org/officeDocument/2006/relationships/image" Target="../media/image104.jpg"/><Relationship Id="rId1" Type="http://schemas.openxmlformats.org/officeDocument/2006/relationships/vmlDrawing" Target="../drawings/vmlDrawing38.vml"/><Relationship Id="rId2"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5.xml"/><Relationship Id="rId4" Type="http://schemas.openxmlformats.org/officeDocument/2006/relationships/oleObject" Target="../embeddings/oleObject80.bin"/><Relationship Id="rId5" Type="http://schemas.openxmlformats.org/officeDocument/2006/relationships/image" Target="../media/image102.emf"/><Relationship Id="rId6" Type="http://schemas.openxmlformats.org/officeDocument/2006/relationships/image" Target="../media/image105.jpg"/><Relationship Id="rId1" Type="http://schemas.openxmlformats.org/officeDocument/2006/relationships/vmlDrawing" Target="../drawings/vmlDrawing39.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6.xml"/><Relationship Id="rId4" Type="http://schemas.openxmlformats.org/officeDocument/2006/relationships/oleObject" Target="../embeddings/oleObject81.bin"/><Relationship Id="rId5" Type="http://schemas.openxmlformats.org/officeDocument/2006/relationships/image" Target="../media/image106.emf"/><Relationship Id="rId6" Type="http://schemas.openxmlformats.org/officeDocument/2006/relationships/oleObject" Target="../embeddings/oleObject82.bin"/><Relationship Id="rId7" Type="http://schemas.openxmlformats.org/officeDocument/2006/relationships/image" Target="../media/image107.emf"/><Relationship Id="rId8" Type="http://schemas.openxmlformats.org/officeDocument/2006/relationships/oleObject" Target="../embeddings/oleObject83.bin"/><Relationship Id="rId9" Type="http://schemas.openxmlformats.org/officeDocument/2006/relationships/image" Target="../media/image108.emf"/><Relationship Id="rId1" Type="http://schemas.openxmlformats.org/officeDocument/2006/relationships/vmlDrawing" Target="../drawings/vmlDrawing40.vml"/><Relationship Id="rId2"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7.xml"/><Relationship Id="rId4" Type="http://schemas.openxmlformats.org/officeDocument/2006/relationships/oleObject" Target="../embeddings/oleObject84.bin"/><Relationship Id="rId5" Type="http://schemas.openxmlformats.org/officeDocument/2006/relationships/image" Target="../media/image109.emf"/><Relationship Id="rId6" Type="http://schemas.openxmlformats.org/officeDocument/2006/relationships/oleObject" Target="../embeddings/oleObject85.bin"/><Relationship Id="rId7" Type="http://schemas.openxmlformats.org/officeDocument/2006/relationships/image" Target="../media/image110.emf"/><Relationship Id="rId8" Type="http://schemas.openxmlformats.org/officeDocument/2006/relationships/oleObject" Target="../embeddings/oleObject86.bin"/><Relationship Id="rId9" Type="http://schemas.openxmlformats.org/officeDocument/2006/relationships/image" Target="../media/image107.emf"/><Relationship Id="rId1" Type="http://schemas.openxmlformats.org/officeDocument/2006/relationships/vmlDrawing" Target="../drawings/vmlDrawing41.vml"/><Relationship Id="rId2"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oleObject" Target="../embeddings/oleObject87.bin"/><Relationship Id="rId5" Type="http://schemas.openxmlformats.org/officeDocument/2006/relationships/image" Target="../media/image108.emf"/><Relationship Id="rId1" Type="http://schemas.openxmlformats.org/officeDocument/2006/relationships/vmlDrawing" Target="../drawings/vmlDrawing42.vml"/><Relationship Id="rId2"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0.xml"/><Relationship Id="rId4" Type="http://schemas.openxmlformats.org/officeDocument/2006/relationships/oleObject" Target="../embeddings/oleObject88.bin"/><Relationship Id="rId5" Type="http://schemas.openxmlformats.org/officeDocument/2006/relationships/image" Target="../media/image111.emf"/><Relationship Id="rId1" Type="http://schemas.openxmlformats.org/officeDocument/2006/relationships/vmlDrawing" Target="../drawings/vmlDrawing43.vml"/><Relationship Id="rId2"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1.xml"/><Relationship Id="rId4" Type="http://schemas.openxmlformats.org/officeDocument/2006/relationships/image" Target="../media/image72.jpg"/><Relationship Id="rId5" Type="http://schemas.openxmlformats.org/officeDocument/2006/relationships/oleObject" Target="../embeddings/oleObject89.bin"/><Relationship Id="rId6" Type="http://schemas.openxmlformats.org/officeDocument/2006/relationships/image" Target="../media/image66.emf"/><Relationship Id="rId1" Type="http://schemas.openxmlformats.org/officeDocument/2006/relationships/vmlDrawing" Target="../drawings/vmlDrawing44.vml"/><Relationship Id="rId2"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2.xml"/><Relationship Id="rId4" Type="http://schemas.openxmlformats.org/officeDocument/2006/relationships/oleObject" Target="../embeddings/oleObject90.bin"/><Relationship Id="rId5" Type="http://schemas.openxmlformats.org/officeDocument/2006/relationships/image" Target="../media/image111.emf"/><Relationship Id="rId1" Type="http://schemas.openxmlformats.org/officeDocument/2006/relationships/vmlDrawing" Target="../drawings/vmlDrawing45.vml"/><Relationship Id="rId2"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3.xml"/><Relationship Id="rId4" Type="http://schemas.openxmlformats.org/officeDocument/2006/relationships/oleObject" Target="../embeddings/oleObject91.bin"/><Relationship Id="rId5" Type="http://schemas.openxmlformats.org/officeDocument/2006/relationships/image" Target="../media/image112.emf"/><Relationship Id="rId6" Type="http://schemas.openxmlformats.org/officeDocument/2006/relationships/image" Target="../media/image113.jpg"/><Relationship Id="rId1" Type="http://schemas.openxmlformats.org/officeDocument/2006/relationships/vmlDrawing" Target="../drawings/vmlDrawing46.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4.xml"/><Relationship Id="rId4" Type="http://schemas.openxmlformats.org/officeDocument/2006/relationships/oleObject" Target="../embeddings/oleObject92.bin"/><Relationship Id="rId5" Type="http://schemas.openxmlformats.org/officeDocument/2006/relationships/image" Target="../media/image114.emf"/><Relationship Id="rId6" Type="http://schemas.openxmlformats.org/officeDocument/2006/relationships/oleObject" Target="../embeddings/oleObject93.bin"/><Relationship Id="rId7" Type="http://schemas.openxmlformats.org/officeDocument/2006/relationships/image" Target="../media/image115.emf"/><Relationship Id="rId8" Type="http://schemas.openxmlformats.org/officeDocument/2006/relationships/image" Target="../media/image116.jpeg"/><Relationship Id="rId9" Type="http://schemas.openxmlformats.org/officeDocument/2006/relationships/image" Target="../media/image117.jpeg"/><Relationship Id="rId1" Type="http://schemas.openxmlformats.org/officeDocument/2006/relationships/vmlDrawing" Target="../drawings/vmlDrawing47.vml"/><Relationship Id="rId2"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5.xml"/><Relationship Id="rId4" Type="http://schemas.openxmlformats.org/officeDocument/2006/relationships/oleObject" Target="../embeddings/oleObject94.bin"/><Relationship Id="rId5" Type="http://schemas.openxmlformats.org/officeDocument/2006/relationships/image" Target="../media/image118.emf"/><Relationship Id="rId6" Type="http://schemas.openxmlformats.org/officeDocument/2006/relationships/oleObject" Target="../embeddings/oleObject95.bin"/><Relationship Id="rId7" Type="http://schemas.openxmlformats.org/officeDocument/2006/relationships/image" Target="../media/image119.emf"/><Relationship Id="rId1" Type="http://schemas.openxmlformats.org/officeDocument/2006/relationships/vmlDrawing" Target="../drawings/vmlDrawing48.vml"/><Relationship Id="rId2"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34.xml.rels><?xml version="1.0" encoding="UTF-8" standalone="yes"?>
<Relationships xmlns="http://schemas.openxmlformats.org/package/2006/relationships"><Relationship Id="rId11" Type="http://schemas.openxmlformats.org/officeDocument/2006/relationships/image" Target="../media/image123.emf"/><Relationship Id="rId12" Type="http://schemas.openxmlformats.org/officeDocument/2006/relationships/image" Target="../media/image127.jpeg"/><Relationship Id="rId13" Type="http://schemas.openxmlformats.org/officeDocument/2006/relationships/oleObject" Target="../embeddings/oleObject100.bin"/><Relationship Id="rId14" Type="http://schemas.openxmlformats.org/officeDocument/2006/relationships/image" Target="../media/image124.emf"/><Relationship Id="rId15" Type="http://schemas.openxmlformats.org/officeDocument/2006/relationships/oleObject" Target="../embeddings/oleObject101.bin"/><Relationship Id="rId16" Type="http://schemas.openxmlformats.org/officeDocument/2006/relationships/image" Target="../media/image125.emf"/><Relationship Id="rId17" Type="http://schemas.openxmlformats.org/officeDocument/2006/relationships/oleObject" Target="../embeddings/oleObject102.bin"/><Relationship Id="rId18" Type="http://schemas.openxmlformats.org/officeDocument/2006/relationships/image" Target="../media/image126.emf"/><Relationship Id="rId1" Type="http://schemas.openxmlformats.org/officeDocument/2006/relationships/vmlDrawing" Target="../drawings/vmlDrawing49.vml"/><Relationship Id="rId2" Type="http://schemas.openxmlformats.org/officeDocument/2006/relationships/slideLayout" Target="../slideLayouts/slideLayout4.xml"/><Relationship Id="rId3" Type="http://schemas.openxmlformats.org/officeDocument/2006/relationships/notesSlide" Target="../notesSlides/notesSlide118.xml"/><Relationship Id="rId4" Type="http://schemas.openxmlformats.org/officeDocument/2006/relationships/oleObject" Target="../embeddings/oleObject96.bin"/><Relationship Id="rId5" Type="http://schemas.openxmlformats.org/officeDocument/2006/relationships/image" Target="../media/image120.emf"/><Relationship Id="rId6" Type="http://schemas.openxmlformats.org/officeDocument/2006/relationships/oleObject" Target="../embeddings/oleObject97.bin"/><Relationship Id="rId7" Type="http://schemas.openxmlformats.org/officeDocument/2006/relationships/image" Target="../media/image121.emf"/><Relationship Id="rId8" Type="http://schemas.openxmlformats.org/officeDocument/2006/relationships/oleObject" Target="../embeddings/oleObject98.bin"/><Relationship Id="rId9" Type="http://schemas.openxmlformats.org/officeDocument/2006/relationships/image" Target="../media/image122.emf"/><Relationship Id="rId10" Type="http://schemas.openxmlformats.org/officeDocument/2006/relationships/oleObject" Target="../embeddings/oleObject99.bin"/></Relationships>
</file>

<file path=ppt/slides/_rels/slide135.xml.rels><?xml version="1.0" encoding="UTF-8" standalone="yes"?>
<Relationships xmlns="http://schemas.openxmlformats.org/package/2006/relationships"><Relationship Id="rId9" Type="http://schemas.openxmlformats.org/officeDocument/2006/relationships/image" Target="../media/image129.emf"/><Relationship Id="rId20" Type="http://schemas.openxmlformats.org/officeDocument/2006/relationships/image" Target="../media/image133.emf"/><Relationship Id="rId21" Type="http://schemas.openxmlformats.org/officeDocument/2006/relationships/oleObject" Target="../embeddings/oleObject111.bin"/><Relationship Id="rId22" Type="http://schemas.openxmlformats.org/officeDocument/2006/relationships/image" Target="../media/image134.emf"/><Relationship Id="rId10" Type="http://schemas.openxmlformats.org/officeDocument/2006/relationships/oleObject" Target="../embeddings/oleObject106.bin"/><Relationship Id="rId11" Type="http://schemas.openxmlformats.org/officeDocument/2006/relationships/image" Target="../media/image130.emf"/><Relationship Id="rId12" Type="http://schemas.openxmlformats.org/officeDocument/2006/relationships/oleObject" Target="../embeddings/oleObject107.bin"/><Relationship Id="rId13" Type="http://schemas.openxmlformats.org/officeDocument/2006/relationships/image" Target="../media/image126.emf"/><Relationship Id="rId14" Type="http://schemas.openxmlformats.org/officeDocument/2006/relationships/oleObject" Target="../embeddings/oleObject108.bin"/><Relationship Id="rId15" Type="http://schemas.openxmlformats.org/officeDocument/2006/relationships/image" Target="../media/image131.emf"/><Relationship Id="rId16" Type="http://schemas.openxmlformats.org/officeDocument/2006/relationships/oleObject" Target="../embeddings/oleObject109.bin"/><Relationship Id="rId17" Type="http://schemas.openxmlformats.org/officeDocument/2006/relationships/image" Target="../media/image132.emf"/><Relationship Id="rId18" Type="http://schemas.openxmlformats.org/officeDocument/2006/relationships/image" Target="../media/image135.jpeg"/><Relationship Id="rId19" Type="http://schemas.openxmlformats.org/officeDocument/2006/relationships/oleObject" Target="../embeddings/oleObject110.bin"/><Relationship Id="rId1" Type="http://schemas.openxmlformats.org/officeDocument/2006/relationships/vmlDrawing" Target="../drawings/vmlDrawing50.vml"/><Relationship Id="rId2" Type="http://schemas.openxmlformats.org/officeDocument/2006/relationships/slideLayout" Target="../slideLayouts/slideLayout4.xml"/><Relationship Id="rId3" Type="http://schemas.openxmlformats.org/officeDocument/2006/relationships/notesSlide" Target="../notesSlides/notesSlide119.xml"/><Relationship Id="rId4" Type="http://schemas.openxmlformats.org/officeDocument/2006/relationships/oleObject" Target="../embeddings/oleObject103.bin"/><Relationship Id="rId5" Type="http://schemas.openxmlformats.org/officeDocument/2006/relationships/image" Target="../media/image128.emf"/><Relationship Id="rId6" Type="http://schemas.openxmlformats.org/officeDocument/2006/relationships/oleObject" Target="../embeddings/oleObject104.bin"/><Relationship Id="rId7" Type="http://schemas.openxmlformats.org/officeDocument/2006/relationships/image" Target="../media/image121.emf"/><Relationship Id="rId8" Type="http://schemas.openxmlformats.org/officeDocument/2006/relationships/oleObject" Target="../embeddings/oleObject105.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2.xml"/><Relationship Id="rId4" Type="http://schemas.openxmlformats.org/officeDocument/2006/relationships/oleObject" Target="../embeddings/oleObject112.bin"/><Relationship Id="rId5" Type="http://schemas.openxmlformats.org/officeDocument/2006/relationships/image" Target="../media/image136.emf"/><Relationship Id="rId6" Type="http://schemas.openxmlformats.org/officeDocument/2006/relationships/oleObject" Target="../embeddings/oleObject113.bin"/><Relationship Id="rId7" Type="http://schemas.openxmlformats.org/officeDocument/2006/relationships/image" Target="../media/image137.emf"/><Relationship Id="rId8" Type="http://schemas.openxmlformats.org/officeDocument/2006/relationships/oleObject" Target="../embeddings/oleObject114.bin"/><Relationship Id="rId9" Type="http://schemas.openxmlformats.org/officeDocument/2006/relationships/image" Target="../media/image138.emf"/><Relationship Id="rId10" Type="http://schemas.openxmlformats.org/officeDocument/2006/relationships/oleObject" Target="../embeddings/oleObject115.bin"/><Relationship Id="rId11" Type="http://schemas.openxmlformats.org/officeDocument/2006/relationships/image" Target="../media/image139.emf"/><Relationship Id="rId1" Type="http://schemas.openxmlformats.org/officeDocument/2006/relationships/vmlDrawing" Target="../drawings/vmlDrawing51.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5.xml"/><Relationship Id="rId4" Type="http://schemas.openxmlformats.org/officeDocument/2006/relationships/oleObject" Target="../embeddings/oleObject116.bin"/><Relationship Id="rId5" Type="http://schemas.openxmlformats.org/officeDocument/2006/relationships/image" Target="../media/image140.emf"/><Relationship Id="rId1" Type="http://schemas.openxmlformats.org/officeDocument/2006/relationships/vmlDrawing" Target="../drawings/vmlDrawing52.vml"/><Relationship Id="rId2"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1" Type="http://schemas.openxmlformats.org/officeDocument/2006/relationships/image" Target="../media/image143.emf"/><Relationship Id="rId12" Type="http://schemas.openxmlformats.org/officeDocument/2006/relationships/oleObject" Target="../embeddings/oleObject121.bin"/><Relationship Id="rId13" Type="http://schemas.openxmlformats.org/officeDocument/2006/relationships/image" Target="../media/image144.emf"/><Relationship Id="rId1" Type="http://schemas.openxmlformats.org/officeDocument/2006/relationships/vmlDrawing" Target="../drawings/vmlDrawing53.vml"/><Relationship Id="rId2" Type="http://schemas.openxmlformats.org/officeDocument/2006/relationships/slideLayout" Target="../slideLayouts/slideLayout4.xml"/><Relationship Id="rId3" Type="http://schemas.openxmlformats.org/officeDocument/2006/relationships/notesSlide" Target="../notesSlides/notesSlide126.xml"/><Relationship Id="rId4" Type="http://schemas.openxmlformats.org/officeDocument/2006/relationships/oleObject" Target="../embeddings/oleObject117.bin"/><Relationship Id="rId5" Type="http://schemas.openxmlformats.org/officeDocument/2006/relationships/image" Target="../media/image140.emf"/><Relationship Id="rId6" Type="http://schemas.openxmlformats.org/officeDocument/2006/relationships/oleObject" Target="../embeddings/oleObject118.bin"/><Relationship Id="rId7" Type="http://schemas.openxmlformats.org/officeDocument/2006/relationships/image" Target="../media/image141.emf"/><Relationship Id="rId8" Type="http://schemas.openxmlformats.org/officeDocument/2006/relationships/oleObject" Target="../embeddings/oleObject119.bin"/><Relationship Id="rId9" Type="http://schemas.openxmlformats.org/officeDocument/2006/relationships/image" Target="../media/image142.emf"/><Relationship Id="rId10" Type="http://schemas.openxmlformats.org/officeDocument/2006/relationships/oleObject" Target="../embeddings/oleObject120.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7.xml"/><Relationship Id="rId4" Type="http://schemas.openxmlformats.org/officeDocument/2006/relationships/oleObject" Target="../embeddings/oleObject122.bin"/><Relationship Id="rId5" Type="http://schemas.openxmlformats.org/officeDocument/2006/relationships/image" Target="../media/image144.emf"/><Relationship Id="rId6" Type="http://schemas.openxmlformats.org/officeDocument/2006/relationships/oleObject" Target="../embeddings/oleObject123.bin"/><Relationship Id="rId7" Type="http://schemas.openxmlformats.org/officeDocument/2006/relationships/image" Target="../media/image145.emf"/><Relationship Id="rId8" Type="http://schemas.openxmlformats.org/officeDocument/2006/relationships/oleObject" Target="../embeddings/oleObject124.bin"/><Relationship Id="rId9" Type="http://schemas.openxmlformats.org/officeDocument/2006/relationships/image" Target="../media/image146.emf"/><Relationship Id="rId10" Type="http://schemas.openxmlformats.org/officeDocument/2006/relationships/oleObject" Target="../embeddings/oleObject125.bin"/><Relationship Id="rId11" Type="http://schemas.openxmlformats.org/officeDocument/2006/relationships/image" Target="../media/image147.emf"/><Relationship Id="rId1" Type="http://schemas.openxmlformats.org/officeDocument/2006/relationships/vmlDrawing" Target="../drawings/vmlDrawing54.vml"/><Relationship Id="rId2"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1" Type="http://schemas.openxmlformats.org/officeDocument/2006/relationships/image" Target="../media/image149.emf"/><Relationship Id="rId12" Type="http://schemas.openxmlformats.org/officeDocument/2006/relationships/oleObject" Target="../embeddings/oleObject130.bin"/><Relationship Id="rId13" Type="http://schemas.openxmlformats.org/officeDocument/2006/relationships/image" Target="../media/image150.emf"/><Relationship Id="rId1" Type="http://schemas.openxmlformats.org/officeDocument/2006/relationships/vmlDrawing" Target="../drawings/vmlDrawing55.vml"/><Relationship Id="rId2" Type="http://schemas.openxmlformats.org/officeDocument/2006/relationships/slideLayout" Target="../slideLayouts/slideLayout4.xml"/><Relationship Id="rId3" Type="http://schemas.openxmlformats.org/officeDocument/2006/relationships/notesSlide" Target="../notesSlides/notesSlide128.xml"/><Relationship Id="rId4" Type="http://schemas.openxmlformats.org/officeDocument/2006/relationships/oleObject" Target="../embeddings/oleObject126.bin"/><Relationship Id="rId5" Type="http://schemas.openxmlformats.org/officeDocument/2006/relationships/image" Target="../media/image140.emf"/><Relationship Id="rId6" Type="http://schemas.openxmlformats.org/officeDocument/2006/relationships/oleObject" Target="../embeddings/oleObject127.bin"/><Relationship Id="rId7" Type="http://schemas.openxmlformats.org/officeDocument/2006/relationships/image" Target="../media/image141.emf"/><Relationship Id="rId8" Type="http://schemas.openxmlformats.org/officeDocument/2006/relationships/oleObject" Target="../embeddings/oleObject128.bin"/><Relationship Id="rId9" Type="http://schemas.openxmlformats.org/officeDocument/2006/relationships/image" Target="../media/image148.emf"/><Relationship Id="rId10" Type="http://schemas.openxmlformats.org/officeDocument/2006/relationships/oleObject" Target="../embeddings/oleObject129.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0.xml"/><Relationship Id="rId4" Type="http://schemas.openxmlformats.org/officeDocument/2006/relationships/oleObject" Target="../embeddings/oleObject131.bin"/><Relationship Id="rId5" Type="http://schemas.openxmlformats.org/officeDocument/2006/relationships/image" Target="../media/image151.emf"/><Relationship Id="rId6" Type="http://schemas.openxmlformats.org/officeDocument/2006/relationships/oleObject" Target="../embeddings/oleObject132.bin"/><Relationship Id="rId7" Type="http://schemas.openxmlformats.org/officeDocument/2006/relationships/image" Target="../media/image28.emf"/><Relationship Id="rId1" Type="http://schemas.openxmlformats.org/officeDocument/2006/relationships/vmlDrawing" Target="../drawings/vmlDrawing56.vml"/><Relationship Id="rId2"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bin"/><Relationship Id="rId5" Type="http://schemas.openxmlformats.org/officeDocument/2006/relationships/image" Target="../media/image12.emf"/><Relationship Id="rId6" Type="http://schemas.openxmlformats.org/officeDocument/2006/relationships/oleObject" Target="../embeddings/oleObject2.bin"/><Relationship Id="rId7" Type="http://schemas.openxmlformats.org/officeDocument/2006/relationships/image" Target="../media/image13.emf"/><Relationship Id="rId8" Type="http://schemas.openxmlformats.org/officeDocument/2006/relationships/oleObject" Target="../embeddings/oleObject3.bin"/><Relationship Id="rId9"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8.jpg"/><Relationship Id="rId5" Type="http://schemas.openxmlformats.org/officeDocument/2006/relationships/oleObject" Target="../embeddings/oleObject4.bin"/><Relationship Id="rId6" Type="http://schemas.openxmlformats.org/officeDocument/2006/relationships/image" Target="../media/image15.emf"/><Relationship Id="rId7" Type="http://schemas.openxmlformats.org/officeDocument/2006/relationships/oleObject" Target="../embeddings/oleObject5.bin"/><Relationship Id="rId8" Type="http://schemas.openxmlformats.org/officeDocument/2006/relationships/image" Target="../media/image16.emf"/><Relationship Id="rId9" Type="http://schemas.openxmlformats.org/officeDocument/2006/relationships/oleObject" Target="../embeddings/oleObject6.bin"/><Relationship Id="rId10"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22.emf"/><Relationship Id="rId13" Type="http://schemas.openxmlformats.org/officeDocument/2006/relationships/oleObject" Target="../embeddings/oleObject11.bin"/><Relationship Id="rId14"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4.xml"/><Relationship Id="rId3" Type="http://schemas.openxmlformats.org/officeDocument/2006/relationships/notesSlide" Target="../notesSlides/notesSlide30.xml"/><Relationship Id="rId4" Type="http://schemas.openxmlformats.org/officeDocument/2006/relationships/image" Target="../media/image18.jpg"/><Relationship Id="rId5" Type="http://schemas.openxmlformats.org/officeDocument/2006/relationships/oleObject" Target="../embeddings/oleObject7.bin"/><Relationship Id="rId6" Type="http://schemas.openxmlformats.org/officeDocument/2006/relationships/image" Target="../media/image19.emf"/><Relationship Id="rId7" Type="http://schemas.openxmlformats.org/officeDocument/2006/relationships/oleObject" Target="../embeddings/oleObject8.bin"/><Relationship Id="rId8" Type="http://schemas.openxmlformats.org/officeDocument/2006/relationships/image" Target="../media/image20.emf"/><Relationship Id="rId9" Type="http://schemas.openxmlformats.org/officeDocument/2006/relationships/oleObject" Target="../embeddings/oleObject9.bin"/><Relationship Id="rId10"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2.bin"/><Relationship Id="rId5" Type="http://schemas.openxmlformats.org/officeDocument/2006/relationships/image" Target="../media/image24.emf"/><Relationship Id="rId6" Type="http://schemas.openxmlformats.org/officeDocument/2006/relationships/oleObject" Target="../embeddings/oleObject13.bin"/><Relationship Id="rId7" Type="http://schemas.openxmlformats.org/officeDocument/2006/relationships/image" Target="../media/image25.emf"/><Relationship Id="rId8" Type="http://schemas.openxmlformats.org/officeDocument/2006/relationships/oleObject" Target="../embeddings/oleObject14.bin"/><Relationship Id="rId9" Type="http://schemas.openxmlformats.org/officeDocument/2006/relationships/image" Target="../media/image26.e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5.bin"/><Relationship Id="rId5" Type="http://schemas.openxmlformats.org/officeDocument/2006/relationships/image" Target="../media/image27.emf"/><Relationship Id="rId6" Type="http://schemas.openxmlformats.org/officeDocument/2006/relationships/oleObject" Target="../embeddings/oleObject16.bin"/><Relationship Id="rId7" Type="http://schemas.openxmlformats.org/officeDocument/2006/relationships/image" Target="../media/image13.emf"/><Relationship Id="rId8" Type="http://schemas.openxmlformats.org/officeDocument/2006/relationships/oleObject" Target="../embeddings/oleObject17.bin"/><Relationship Id="rId9" Type="http://schemas.openxmlformats.org/officeDocument/2006/relationships/image" Target="../media/image14.e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8.bin"/><Relationship Id="rId5" Type="http://schemas.openxmlformats.org/officeDocument/2006/relationships/image" Target="../media/image28.emf"/><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9.bin"/><Relationship Id="rId5" Type="http://schemas.openxmlformats.org/officeDocument/2006/relationships/image" Target="../media/image29.emf"/><Relationship Id="rId6" Type="http://schemas.openxmlformats.org/officeDocument/2006/relationships/oleObject" Target="../embeddings/oleObject20.bin"/><Relationship Id="rId7" Type="http://schemas.openxmlformats.org/officeDocument/2006/relationships/image" Target="../media/image30.emf"/><Relationship Id="rId8" Type="http://schemas.openxmlformats.org/officeDocument/2006/relationships/oleObject" Target="../embeddings/oleObject21.bin"/><Relationship Id="rId9" Type="http://schemas.openxmlformats.org/officeDocument/2006/relationships/image" Target="../media/image31.emf"/><Relationship Id="rId10" Type="http://schemas.openxmlformats.org/officeDocument/2006/relationships/oleObject" Target="../embeddings/oleObject22.bin"/><Relationship Id="rId11" Type="http://schemas.openxmlformats.org/officeDocument/2006/relationships/image" Target="../media/image32.emf"/><Relationship Id="rId1" Type="http://schemas.openxmlformats.org/officeDocument/2006/relationships/vmlDrawing" Target="../drawings/vmlDrawing7.vml"/><Relationship Id="rId2"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1" Type="http://schemas.openxmlformats.org/officeDocument/2006/relationships/image" Target="../media/image36.emf"/><Relationship Id="rId12" Type="http://schemas.openxmlformats.org/officeDocument/2006/relationships/oleObject" Target="../embeddings/oleObject27.bin"/><Relationship Id="rId13" Type="http://schemas.openxmlformats.org/officeDocument/2006/relationships/image" Target="../media/image37.emf"/><Relationship Id="rId1" Type="http://schemas.openxmlformats.org/officeDocument/2006/relationships/vmlDrawing" Target="../drawings/vmlDrawing8.vml"/><Relationship Id="rId2" Type="http://schemas.openxmlformats.org/officeDocument/2006/relationships/slideLayout" Target="../slideLayouts/slideLayout4.xml"/><Relationship Id="rId3" Type="http://schemas.openxmlformats.org/officeDocument/2006/relationships/notesSlide" Target="../notesSlides/notesSlide35.xml"/><Relationship Id="rId4" Type="http://schemas.openxmlformats.org/officeDocument/2006/relationships/oleObject" Target="../embeddings/oleObject23.bin"/><Relationship Id="rId5" Type="http://schemas.openxmlformats.org/officeDocument/2006/relationships/image" Target="../media/image33.emf"/><Relationship Id="rId6" Type="http://schemas.openxmlformats.org/officeDocument/2006/relationships/oleObject" Target="../embeddings/oleObject24.bin"/><Relationship Id="rId7" Type="http://schemas.openxmlformats.org/officeDocument/2006/relationships/image" Target="../media/image34.emf"/><Relationship Id="rId8" Type="http://schemas.openxmlformats.org/officeDocument/2006/relationships/oleObject" Target="../embeddings/oleObject25.bin"/><Relationship Id="rId9" Type="http://schemas.openxmlformats.org/officeDocument/2006/relationships/image" Target="../media/image35.emf"/><Relationship Id="rId10"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46.jpg"/><Relationship Id="rId5" Type="http://schemas.openxmlformats.org/officeDocument/2006/relationships/oleObject" Target="../embeddings/oleObject28.bin"/><Relationship Id="rId6" Type="http://schemas.openxmlformats.org/officeDocument/2006/relationships/image" Target="../media/image47.emf"/><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6.jpg"/></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8.jp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8.jpg"/><Relationship Id="rId5" Type="http://schemas.openxmlformats.org/officeDocument/2006/relationships/image" Target="../media/image49.jp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9.jp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49.jpg"/><Relationship Id="rId5" Type="http://schemas.openxmlformats.org/officeDocument/2006/relationships/oleObject" Target="../embeddings/oleObject29.bin"/><Relationship Id="rId6" Type="http://schemas.openxmlformats.org/officeDocument/2006/relationships/image" Target="../media/image50.e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9.jpg"/></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1.jp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jpg"/><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jp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52.jpg"/><Relationship Id="rId5" Type="http://schemas.openxmlformats.org/officeDocument/2006/relationships/image" Target="../media/image53.jpg"/><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30.bin"/><Relationship Id="rId5" Type="http://schemas.openxmlformats.org/officeDocument/2006/relationships/image" Target="../media/image55.emf"/><Relationship Id="rId6" Type="http://schemas.openxmlformats.org/officeDocument/2006/relationships/oleObject" Target="../embeddings/oleObject31.bin"/><Relationship Id="rId7" Type="http://schemas.openxmlformats.org/officeDocument/2006/relationships/image" Target="../media/image56.e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32.bin"/><Relationship Id="rId5" Type="http://schemas.openxmlformats.org/officeDocument/2006/relationships/image" Target="../media/image56.emf"/><Relationship Id="rId6" Type="http://schemas.openxmlformats.org/officeDocument/2006/relationships/oleObject" Target="../embeddings/oleObject33.bin"/><Relationship Id="rId7" Type="http://schemas.openxmlformats.org/officeDocument/2006/relationships/image" Target="../media/image57.emf"/><Relationship Id="rId1" Type="http://schemas.openxmlformats.org/officeDocument/2006/relationships/vmlDrawing" Target="../drawings/vmlDrawing12.vml"/><Relationship Id="rId2"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34.bin"/><Relationship Id="rId5" Type="http://schemas.openxmlformats.org/officeDocument/2006/relationships/image" Target="../media/image56.emf"/><Relationship Id="rId6" Type="http://schemas.openxmlformats.org/officeDocument/2006/relationships/oleObject" Target="../embeddings/oleObject35.bin"/><Relationship Id="rId7" Type="http://schemas.openxmlformats.org/officeDocument/2006/relationships/image" Target="../media/image58.emf"/><Relationship Id="rId1" Type="http://schemas.openxmlformats.org/officeDocument/2006/relationships/vmlDrawing" Target="../drawings/vmlDrawing13.vml"/><Relationship Id="rId2"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36.bin"/><Relationship Id="rId5" Type="http://schemas.openxmlformats.org/officeDocument/2006/relationships/image" Target="../media/image59.emf"/><Relationship Id="rId6" Type="http://schemas.openxmlformats.org/officeDocument/2006/relationships/oleObject" Target="../embeddings/oleObject37.bin"/><Relationship Id="rId7" Type="http://schemas.openxmlformats.org/officeDocument/2006/relationships/image" Target="../media/image60.emf"/><Relationship Id="rId8" Type="http://schemas.openxmlformats.org/officeDocument/2006/relationships/oleObject" Target="../embeddings/oleObject38.bin"/><Relationship Id="rId9" Type="http://schemas.openxmlformats.org/officeDocument/2006/relationships/image" Target="../media/image61.emf"/><Relationship Id="rId10" Type="http://schemas.openxmlformats.org/officeDocument/2006/relationships/oleObject" Target="../embeddings/oleObject39.bin"/><Relationship Id="rId11" Type="http://schemas.openxmlformats.org/officeDocument/2006/relationships/image" Target="../media/image62.emf"/><Relationship Id="rId1" Type="http://schemas.openxmlformats.org/officeDocument/2006/relationships/vmlDrawing" Target="../drawings/vmlDrawing14.vml"/><Relationship Id="rId2"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oleObject" Target="../embeddings/oleObject40.bin"/><Relationship Id="rId5" Type="http://schemas.openxmlformats.org/officeDocument/2006/relationships/image" Target="../media/image63.emf"/><Relationship Id="rId1" Type="http://schemas.openxmlformats.org/officeDocument/2006/relationships/vmlDrawing" Target="../drawings/vmlDrawing15.vml"/><Relationship Id="rId2"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41.bin"/><Relationship Id="rId5" Type="http://schemas.openxmlformats.org/officeDocument/2006/relationships/image" Target="../media/image64.emf"/><Relationship Id="rId1" Type="http://schemas.openxmlformats.org/officeDocument/2006/relationships/vmlDrawing" Target="../drawings/vmlDrawing16.vml"/><Relationship Id="rId2"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42.bin"/><Relationship Id="rId5" Type="http://schemas.openxmlformats.org/officeDocument/2006/relationships/image" Target="../media/image64.emf"/><Relationship Id="rId6" Type="http://schemas.openxmlformats.org/officeDocument/2006/relationships/image" Target="../media/image65.jpg"/><Relationship Id="rId1" Type="http://schemas.openxmlformats.org/officeDocument/2006/relationships/vmlDrawing" Target="../drawings/vmlDrawing17.vml"/><Relationship Id="rId2"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image" Target="../media/image67.jpg"/><Relationship Id="rId5" Type="http://schemas.openxmlformats.org/officeDocument/2006/relationships/oleObject" Target="../embeddings/oleObject43.bin"/><Relationship Id="rId6" Type="http://schemas.openxmlformats.org/officeDocument/2006/relationships/image" Target="../media/image66.emf"/><Relationship Id="rId1" Type="http://schemas.openxmlformats.org/officeDocument/2006/relationships/vmlDrawing" Target="../drawings/vmlDrawing18.vml"/><Relationship Id="rId2"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image" Target="../media/image68.jpg"/><Relationship Id="rId5" Type="http://schemas.openxmlformats.org/officeDocument/2006/relationships/oleObject" Target="../embeddings/oleObject44.bin"/><Relationship Id="rId6" Type="http://schemas.openxmlformats.org/officeDocument/2006/relationships/image" Target="../media/image66.emf"/><Relationship Id="rId1" Type="http://schemas.openxmlformats.org/officeDocument/2006/relationships/vmlDrawing" Target="../drawings/vmlDrawing19.vml"/><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45.bin"/><Relationship Id="rId5" Type="http://schemas.openxmlformats.org/officeDocument/2006/relationships/image" Target="../media/image66.emf"/><Relationship Id="rId6" Type="http://schemas.openxmlformats.org/officeDocument/2006/relationships/image" Target="../media/image69.jpg"/><Relationship Id="rId1" Type="http://schemas.openxmlformats.org/officeDocument/2006/relationships/vmlDrawing" Target="../drawings/vmlDrawing20.vml"/><Relationship Id="rId2"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image" Target="../media/image70.jpg"/><Relationship Id="rId5" Type="http://schemas.openxmlformats.org/officeDocument/2006/relationships/oleObject" Target="../embeddings/oleObject46.bin"/><Relationship Id="rId6" Type="http://schemas.openxmlformats.org/officeDocument/2006/relationships/image" Target="../media/image66.emf"/><Relationship Id="rId1" Type="http://schemas.openxmlformats.org/officeDocument/2006/relationships/vmlDrawing" Target="../drawings/vmlDrawing21.vml"/><Relationship Id="rId2"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image" Target="../media/image71.jpg"/><Relationship Id="rId5" Type="http://schemas.openxmlformats.org/officeDocument/2006/relationships/oleObject" Target="../embeddings/oleObject47.bin"/><Relationship Id="rId6" Type="http://schemas.openxmlformats.org/officeDocument/2006/relationships/image" Target="../media/image66.emf"/><Relationship Id="rId1" Type="http://schemas.openxmlformats.org/officeDocument/2006/relationships/vmlDrawing" Target="../drawings/vmlDrawing22.vml"/><Relationship Id="rId2"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image" Target="../media/image72.jpg"/><Relationship Id="rId5" Type="http://schemas.openxmlformats.org/officeDocument/2006/relationships/oleObject" Target="../embeddings/oleObject48.bin"/><Relationship Id="rId6" Type="http://schemas.openxmlformats.org/officeDocument/2006/relationships/image" Target="../media/image66.emf"/><Relationship Id="rId1" Type="http://schemas.openxmlformats.org/officeDocument/2006/relationships/vmlDrawing" Target="../drawings/vmlDrawing23.vml"/><Relationship Id="rId2"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image" Target="../media/image73.jpg"/><Relationship Id="rId5" Type="http://schemas.openxmlformats.org/officeDocument/2006/relationships/oleObject" Target="../embeddings/oleObject49.bin"/><Relationship Id="rId6" Type="http://schemas.openxmlformats.org/officeDocument/2006/relationships/image" Target="../media/image66.emf"/><Relationship Id="rId1" Type="http://schemas.openxmlformats.org/officeDocument/2006/relationships/vmlDrawing" Target="../drawings/vmlDrawing24.vml"/><Relationship Id="rId2"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73.jp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oleObject" Target="../embeddings/oleObject50.bin"/><Relationship Id="rId5" Type="http://schemas.openxmlformats.org/officeDocument/2006/relationships/image" Target="../media/image74.emf"/><Relationship Id="rId6" Type="http://schemas.openxmlformats.org/officeDocument/2006/relationships/oleObject" Target="../embeddings/oleObject51.bin"/><Relationship Id="rId7" Type="http://schemas.openxmlformats.org/officeDocument/2006/relationships/image" Target="../media/image75.emf"/><Relationship Id="rId1" Type="http://schemas.openxmlformats.org/officeDocument/2006/relationships/vmlDrawing" Target="../drawings/vmlDrawing25.vml"/><Relationship Id="rId2"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oleObject" Target="../embeddings/oleObject52.bin"/><Relationship Id="rId5" Type="http://schemas.openxmlformats.org/officeDocument/2006/relationships/image" Target="../media/image76.emf"/><Relationship Id="rId6" Type="http://schemas.openxmlformats.org/officeDocument/2006/relationships/oleObject" Target="../embeddings/oleObject53.bin"/><Relationship Id="rId7" Type="http://schemas.openxmlformats.org/officeDocument/2006/relationships/image" Target="../media/image77.emf"/><Relationship Id="rId8" Type="http://schemas.openxmlformats.org/officeDocument/2006/relationships/oleObject" Target="../embeddings/oleObject54.bin"/><Relationship Id="rId9" Type="http://schemas.openxmlformats.org/officeDocument/2006/relationships/image" Target="../media/image78.emf"/><Relationship Id="rId1" Type="http://schemas.openxmlformats.org/officeDocument/2006/relationships/vmlDrawing" Target="../drawings/vmlDrawing26.vml"/><Relationship Id="rId2"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oleObject" Target="../embeddings/oleObject55.bin"/><Relationship Id="rId5" Type="http://schemas.openxmlformats.org/officeDocument/2006/relationships/image" Target="../media/image79.emf"/><Relationship Id="rId1" Type="http://schemas.openxmlformats.org/officeDocument/2006/relationships/vmlDrawing" Target="../drawings/vmlDrawing27.vml"/><Relationship Id="rId2"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smtClean="0"/>
              <a:t>Time Series – The nature of time series 1b</a:t>
            </a:r>
            <a:endParaRPr lang="en-US" dirty="0"/>
          </a:p>
        </p:txBody>
      </p:sp>
      <p:sp>
        <p:nvSpPr>
          <p:cNvPr id="4" name="Subtitle 3"/>
          <p:cNvSpPr>
            <a:spLocks noGrp="1"/>
          </p:cNvSpPr>
          <p:nvPr>
            <p:ph type="subTitle" idx="1"/>
          </p:nvPr>
        </p:nvSpPr>
        <p:spPr>
          <a:xfrm>
            <a:off x="208016" y="5397221"/>
            <a:ext cx="11983984" cy="1460779"/>
          </a:xfrm>
        </p:spPr>
        <p:txBody>
          <a:bodyPr/>
          <a:lstStyle/>
          <a:p>
            <a:r>
              <a:rPr lang="en-US" dirty="0"/>
              <a:t>Cynthia Rudin | </a:t>
            </a:r>
            <a:r>
              <a:rPr lang="en-US" dirty="0" smtClean="0"/>
              <a:t>Computer Science and Electrical and Computer Engineering, Duke</a:t>
            </a:r>
            <a:endParaRPr lang="en-US" dirty="0"/>
          </a:p>
          <a:p>
            <a:endParaRPr lang="en-US" dirty="0"/>
          </a:p>
        </p:txBody>
      </p:sp>
    </p:spTree>
    <p:extLst>
      <p:ext uri="{BB962C8B-B14F-4D97-AF65-F5344CB8AC3E}">
        <p14:creationId xmlns:p14="http://schemas.microsoft.com/office/powerpoint/2010/main" val="37397374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p500AutoCor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85" y="0"/>
            <a:ext cx="9023827" cy="6767870"/>
          </a:xfrm>
          <a:prstGeom prst="rect">
            <a:avLst/>
          </a:prstGeom>
        </p:spPr>
      </p:pic>
    </p:spTree>
    <p:extLst>
      <p:ext uri="{BB962C8B-B14F-4D97-AF65-F5344CB8AC3E}">
        <p14:creationId xmlns:p14="http://schemas.microsoft.com/office/powerpoint/2010/main" val="406914870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82200499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AR(1) stationary?</a:t>
            </a:r>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35758124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AR(1) stationary?</a:t>
            </a:r>
            <a:endParaRPr lang="en-US" dirty="0"/>
          </a:p>
        </p:txBody>
      </p:sp>
      <p:sp>
        <p:nvSpPr>
          <p:cNvPr id="3" name="Content Placeholder 2"/>
          <p:cNvSpPr>
            <a:spLocks noGrp="1"/>
          </p:cNvSpPr>
          <p:nvPr>
            <p:ph sz="quarter" idx="10"/>
          </p:nvPr>
        </p:nvSpPr>
        <p:spPr/>
        <p:txBody>
          <a:bodyPr/>
          <a:lstStyle/>
          <a:p>
            <a:r>
              <a:rPr lang="en-US" dirty="0" smtClean="0"/>
              <a:t>Simulation code:</a:t>
            </a:r>
          </a:p>
          <a:p>
            <a:pPr lvl="1"/>
            <a:r>
              <a:rPr lang="en-US" dirty="0" smtClean="0"/>
              <a:t>Generate 50000 noise values from N(0,1) to be</a:t>
            </a:r>
          </a:p>
          <a:p>
            <a:pPr lvl="1"/>
            <a:r>
              <a:rPr lang="en-US" dirty="0" smtClean="0"/>
              <a:t> </a:t>
            </a:r>
          </a:p>
          <a:p>
            <a:pPr lvl="1"/>
            <a:r>
              <a:rPr lang="en-US" dirty="0" smtClean="0"/>
              <a:t>For </a:t>
            </a:r>
            <a:r>
              <a:rPr lang="en-US" dirty="0"/>
              <a:t>t</a:t>
            </a:r>
            <a:r>
              <a:rPr lang="en-US" dirty="0" smtClean="0"/>
              <a:t>=2 to 50,000: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18463749"/>
              </p:ext>
            </p:extLst>
          </p:nvPr>
        </p:nvGraphicFramePr>
        <p:xfrm>
          <a:off x="2442064" y="3386904"/>
          <a:ext cx="2970164" cy="662130"/>
        </p:xfrm>
        <a:graphic>
          <a:graphicData uri="http://schemas.openxmlformats.org/presentationml/2006/ole">
            <mc:AlternateContent xmlns:mc="http://schemas.openxmlformats.org/markup-compatibility/2006">
              <mc:Choice xmlns:v="urn:schemas-microsoft-com:vml" Requires="v">
                <p:oleObj spid="_x0000_s611733" name="Equation" r:id="rId4" imgW="914400" imgH="203200" progId="Equation.DSMT4">
                  <p:embed/>
                </p:oleObj>
              </mc:Choice>
              <mc:Fallback>
                <p:oleObj name="Equation" r:id="rId4" imgW="914400" imgH="203200" progId="Equation.DSMT4">
                  <p:embed/>
                  <p:pic>
                    <p:nvPicPr>
                      <p:cNvPr id="0" name=""/>
                      <p:cNvPicPr>
                        <a:picLocks noChangeAspect="1" noChangeArrowheads="1"/>
                      </p:cNvPicPr>
                      <p:nvPr/>
                    </p:nvPicPr>
                    <p:blipFill>
                      <a:blip r:embed="rId5"/>
                      <a:srcRect/>
                      <a:stretch>
                        <a:fillRect/>
                      </a:stretch>
                    </p:blipFill>
                    <p:spPr bwMode="auto">
                      <a:xfrm>
                        <a:off x="2442064" y="3386904"/>
                        <a:ext cx="2970164" cy="662130"/>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95515249"/>
              </p:ext>
            </p:extLst>
          </p:nvPr>
        </p:nvGraphicFramePr>
        <p:xfrm>
          <a:off x="1074641" y="2386227"/>
          <a:ext cx="1359698" cy="642007"/>
        </p:xfrm>
        <a:graphic>
          <a:graphicData uri="http://schemas.openxmlformats.org/presentationml/2006/ole">
            <mc:AlternateContent xmlns:mc="http://schemas.openxmlformats.org/markup-compatibility/2006">
              <mc:Choice xmlns:v="urn:schemas-microsoft-com:vml" Requires="v">
                <p:oleObj spid="_x0000_s611734" name="Equation" r:id="rId6" imgW="431800" imgH="203200" progId="Equation.DSMT4">
                  <p:embed/>
                </p:oleObj>
              </mc:Choice>
              <mc:Fallback>
                <p:oleObj name="Equation" r:id="rId6" imgW="431800" imgH="203200" progId="Equation.DSMT4">
                  <p:embed/>
                  <p:pic>
                    <p:nvPicPr>
                      <p:cNvPr id="0" name=""/>
                      <p:cNvPicPr>
                        <a:picLocks noChangeAspect="1" noChangeArrowheads="1"/>
                      </p:cNvPicPr>
                      <p:nvPr/>
                    </p:nvPicPr>
                    <p:blipFill>
                      <a:blip r:embed="rId7"/>
                      <a:srcRect/>
                      <a:stretch>
                        <a:fillRect/>
                      </a:stretch>
                    </p:blipFill>
                    <p:spPr bwMode="auto">
                      <a:xfrm>
                        <a:off x="1074641" y="2386227"/>
                        <a:ext cx="1359698" cy="64200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373450"/>
              </p:ext>
            </p:extLst>
          </p:nvPr>
        </p:nvGraphicFramePr>
        <p:xfrm>
          <a:off x="8718442" y="1862950"/>
          <a:ext cx="2041525" cy="684213"/>
        </p:xfrm>
        <a:graphic>
          <a:graphicData uri="http://schemas.openxmlformats.org/presentationml/2006/ole">
            <mc:AlternateContent xmlns:mc="http://schemas.openxmlformats.org/markup-compatibility/2006">
              <mc:Choice xmlns:v="urn:schemas-microsoft-com:vml" Requires="v">
                <p:oleObj spid="_x0000_s611735" name="Equation" r:id="rId8" imgW="647700" imgH="215900" progId="Equation.DSMT4">
                  <p:embed/>
                </p:oleObj>
              </mc:Choice>
              <mc:Fallback>
                <p:oleObj name="Equation" r:id="rId8" imgW="647700" imgH="215900" progId="Equation.DSMT4">
                  <p:embed/>
                  <p:pic>
                    <p:nvPicPr>
                      <p:cNvPr id="0" name=""/>
                      <p:cNvPicPr>
                        <a:picLocks noChangeAspect="1" noChangeArrowheads="1"/>
                      </p:cNvPicPr>
                      <p:nvPr/>
                    </p:nvPicPr>
                    <p:blipFill>
                      <a:blip r:embed="rId9"/>
                      <a:srcRect/>
                      <a:stretch>
                        <a:fillRect/>
                      </a:stretch>
                    </p:blipFill>
                    <p:spPr bwMode="auto">
                      <a:xfrm>
                        <a:off x="8718442" y="1862950"/>
                        <a:ext cx="2041525" cy="684213"/>
                      </a:xfrm>
                      <a:prstGeom prst="rect">
                        <a:avLst/>
                      </a:prstGeom>
                      <a:noFill/>
                      <a:extLst/>
                    </p:spPr>
                  </p:pic>
                </p:oleObj>
              </mc:Fallback>
            </mc:AlternateContent>
          </a:graphicData>
        </a:graphic>
      </p:graphicFrame>
      <p:pic>
        <p:nvPicPr>
          <p:cNvPr id="8" name="Picture 7" descr="AR10p5.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6241" y="3083925"/>
            <a:ext cx="4852493" cy="3639370"/>
          </a:xfrm>
          <a:prstGeom prst="rect">
            <a:avLst/>
          </a:prstGeom>
        </p:spPr>
      </p:pic>
      <p:sp>
        <p:nvSpPr>
          <p:cNvPr id="9" name="Content Placeholder 2"/>
          <p:cNvSpPr txBox="1">
            <a:spLocks/>
          </p:cNvSpPr>
          <p:nvPr/>
        </p:nvSpPr>
        <p:spPr>
          <a:xfrm>
            <a:off x="3649209" y="5139212"/>
            <a:ext cx="3489449" cy="136518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(Looks stationary)</a:t>
            </a:r>
            <a:endParaRPr lang="en-US" dirty="0"/>
          </a:p>
        </p:txBody>
      </p:sp>
    </p:spTree>
    <p:extLst>
      <p:ext uri="{BB962C8B-B14F-4D97-AF65-F5344CB8AC3E}">
        <p14:creationId xmlns:p14="http://schemas.microsoft.com/office/powerpoint/2010/main" val="22020503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AR(1) stationary?</a:t>
            </a:r>
            <a:endParaRPr lang="en-US" dirty="0"/>
          </a:p>
        </p:txBody>
      </p:sp>
      <p:sp>
        <p:nvSpPr>
          <p:cNvPr id="3" name="Content Placeholder 2"/>
          <p:cNvSpPr>
            <a:spLocks noGrp="1"/>
          </p:cNvSpPr>
          <p:nvPr>
            <p:ph sz="quarter" idx="10"/>
          </p:nvPr>
        </p:nvSpPr>
        <p:spPr/>
        <p:txBody>
          <a:bodyPr/>
          <a:lstStyle/>
          <a:p>
            <a:r>
              <a:rPr lang="en-US" dirty="0" smtClean="0"/>
              <a:t>Simulation code:</a:t>
            </a:r>
          </a:p>
          <a:p>
            <a:pPr lvl="1"/>
            <a:r>
              <a:rPr lang="en-US" dirty="0" smtClean="0"/>
              <a:t>Generate 50000 noise values from N(0,1) to be</a:t>
            </a:r>
          </a:p>
          <a:p>
            <a:pPr lvl="1"/>
            <a:r>
              <a:rPr lang="en-US" dirty="0" smtClean="0"/>
              <a:t> </a:t>
            </a:r>
          </a:p>
          <a:p>
            <a:pPr lvl="1"/>
            <a:r>
              <a:rPr lang="en-US" dirty="0" smtClean="0"/>
              <a:t>For </a:t>
            </a:r>
            <a:r>
              <a:rPr lang="en-US" dirty="0"/>
              <a:t>t</a:t>
            </a:r>
            <a:r>
              <a:rPr lang="en-US" dirty="0" smtClean="0"/>
              <a:t>=2 to 50,000: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40470171"/>
              </p:ext>
            </p:extLst>
          </p:nvPr>
        </p:nvGraphicFramePr>
        <p:xfrm>
          <a:off x="2399564" y="3424662"/>
          <a:ext cx="3671887" cy="663575"/>
        </p:xfrm>
        <a:graphic>
          <a:graphicData uri="http://schemas.openxmlformats.org/presentationml/2006/ole">
            <mc:AlternateContent xmlns:mc="http://schemas.openxmlformats.org/markup-compatibility/2006">
              <mc:Choice xmlns:v="urn:schemas-microsoft-com:vml" Requires="v">
                <p:oleObj spid="_x0000_s612754" name="Equation" r:id="rId4" imgW="1130300" imgH="203200" progId="Equation.DSMT4">
                  <p:embed/>
                </p:oleObj>
              </mc:Choice>
              <mc:Fallback>
                <p:oleObj name="Equation" r:id="rId4" imgW="1130300" imgH="203200" progId="Equation.DSMT4">
                  <p:embed/>
                  <p:pic>
                    <p:nvPicPr>
                      <p:cNvPr id="0" name=""/>
                      <p:cNvPicPr>
                        <a:picLocks noChangeAspect="1" noChangeArrowheads="1"/>
                      </p:cNvPicPr>
                      <p:nvPr/>
                    </p:nvPicPr>
                    <p:blipFill>
                      <a:blip r:embed="rId5"/>
                      <a:srcRect/>
                      <a:stretch>
                        <a:fillRect/>
                      </a:stretch>
                    </p:blipFill>
                    <p:spPr bwMode="auto">
                      <a:xfrm>
                        <a:off x="2399564" y="3424662"/>
                        <a:ext cx="3671887" cy="663575"/>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64070891"/>
              </p:ext>
            </p:extLst>
          </p:nvPr>
        </p:nvGraphicFramePr>
        <p:xfrm>
          <a:off x="1074641" y="2386227"/>
          <a:ext cx="1359698" cy="642007"/>
        </p:xfrm>
        <a:graphic>
          <a:graphicData uri="http://schemas.openxmlformats.org/presentationml/2006/ole">
            <mc:AlternateContent xmlns:mc="http://schemas.openxmlformats.org/markup-compatibility/2006">
              <mc:Choice xmlns:v="urn:schemas-microsoft-com:vml" Requires="v">
                <p:oleObj spid="_x0000_s612755" name="Equation" r:id="rId6" imgW="431800" imgH="203200" progId="Equation.DSMT4">
                  <p:embed/>
                </p:oleObj>
              </mc:Choice>
              <mc:Fallback>
                <p:oleObj name="Equation" r:id="rId6" imgW="431800" imgH="203200" progId="Equation.DSMT4">
                  <p:embed/>
                  <p:pic>
                    <p:nvPicPr>
                      <p:cNvPr id="0" name=""/>
                      <p:cNvPicPr>
                        <a:picLocks noChangeAspect="1" noChangeArrowheads="1"/>
                      </p:cNvPicPr>
                      <p:nvPr/>
                    </p:nvPicPr>
                    <p:blipFill>
                      <a:blip r:embed="rId7"/>
                      <a:srcRect/>
                      <a:stretch>
                        <a:fillRect/>
                      </a:stretch>
                    </p:blipFill>
                    <p:spPr bwMode="auto">
                      <a:xfrm>
                        <a:off x="1074641" y="2386227"/>
                        <a:ext cx="1359698" cy="64200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41632156"/>
              </p:ext>
            </p:extLst>
          </p:nvPr>
        </p:nvGraphicFramePr>
        <p:xfrm>
          <a:off x="8718442" y="1862950"/>
          <a:ext cx="2041525" cy="684213"/>
        </p:xfrm>
        <a:graphic>
          <a:graphicData uri="http://schemas.openxmlformats.org/presentationml/2006/ole">
            <mc:AlternateContent xmlns:mc="http://schemas.openxmlformats.org/markup-compatibility/2006">
              <mc:Choice xmlns:v="urn:schemas-microsoft-com:vml" Requires="v">
                <p:oleObj spid="_x0000_s612756" name="Equation" r:id="rId8" imgW="647700" imgH="215900" progId="Equation.DSMT4">
                  <p:embed/>
                </p:oleObj>
              </mc:Choice>
              <mc:Fallback>
                <p:oleObj name="Equation" r:id="rId8" imgW="647700" imgH="215900" progId="Equation.DSMT4">
                  <p:embed/>
                  <p:pic>
                    <p:nvPicPr>
                      <p:cNvPr id="0" name=""/>
                      <p:cNvPicPr>
                        <a:picLocks noChangeAspect="1" noChangeArrowheads="1"/>
                      </p:cNvPicPr>
                      <p:nvPr/>
                    </p:nvPicPr>
                    <p:blipFill>
                      <a:blip r:embed="rId9"/>
                      <a:srcRect/>
                      <a:stretch>
                        <a:fillRect/>
                      </a:stretch>
                    </p:blipFill>
                    <p:spPr bwMode="auto">
                      <a:xfrm>
                        <a:off x="8718442" y="1862950"/>
                        <a:ext cx="2041525" cy="684213"/>
                      </a:xfrm>
                      <a:prstGeom prst="rect">
                        <a:avLst/>
                      </a:prstGeom>
                      <a:noFill/>
                      <a:extLst/>
                    </p:spPr>
                  </p:pic>
                </p:oleObj>
              </mc:Fallback>
            </mc:AlternateContent>
          </a:graphicData>
        </a:graphic>
      </p:graphicFrame>
      <p:sp>
        <p:nvSpPr>
          <p:cNvPr id="9" name="Content Placeholder 2"/>
          <p:cNvSpPr txBox="1">
            <a:spLocks/>
          </p:cNvSpPr>
          <p:nvPr/>
        </p:nvSpPr>
        <p:spPr>
          <a:xfrm>
            <a:off x="4245701" y="5139212"/>
            <a:ext cx="3489449" cy="136518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N</a:t>
            </a:r>
            <a:r>
              <a:rPr lang="en-US" dirty="0" smtClean="0"/>
              <a:t>ot stationary!</a:t>
            </a:r>
            <a:endParaRPr lang="en-US" dirty="0"/>
          </a:p>
        </p:txBody>
      </p:sp>
      <p:pic>
        <p:nvPicPr>
          <p:cNvPr id="10" name="Picture 9" descr="AR11p001.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8658" y="3067993"/>
            <a:ext cx="5053342" cy="3790007"/>
          </a:xfrm>
          <a:prstGeom prst="rect">
            <a:avLst/>
          </a:prstGeom>
        </p:spPr>
      </p:pic>
    </p:spTree>
    <p:extLst>
      <p:ext uri="{BB962C8B-B14F-4D97-AF65-F5344CB8AC3E}">
        <p14:creationId xmlns:p14="http://schemas.microsoft.com/office/powerpoint/2010/main" val="1812465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AR(1) stationary?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47698387"/>
              </p:ext>
            </p:extLst>
          </p:nvPr>
        </p:nvGraphicFramePr>
        <p:xfrm>
          <a:off x="2399564" y="3424662"/>
          <a:ext cx="3671887" cy="663575"/>
        </p:xfrm>
        <a:graphic>
          <a:graphicData uri="http://schemas.openxmlformats.org/presentationml/2006/ole">
            <mc:AlternateContent xmlns:mc="http://schemas.openxmlformats.org/markup-compatibility/2006">
              <mc:Choice xmlns:v="urn:schemas-microsoft-com:vml" Requires="v">
                <p:oleObj spid="_x0000_s624820" name="Equation" r:id="rId4" imgW="1130300" imgH="203200" progId="Equation.DSMT4">
                  <p:embed/>
                </p:oleObj>
              </mc:Choice>
              <mc:Fallback>
                <p:oleObj name="Equation" r:id="rId4" imgW="1130300" imgH="203200" progId="Equation.DSMT4">
                  <p:embed/>
                  <p:pic>
                    <p:nvPicPr>
                      <p:cNvPr id="0" name=""/>
                      <p:cNvPicPr>
                        <a:picLocks noChangeAspect="1" noChangeArrowheads="1"/>
                      </p:cNvPicPr>
                      <p:nvPr/>
                    </p:nvPicPr>
                    <p:blipFill>
                      <a:blip r:embed="rId5"/>
                      <a:srcRect/>
                      <a:stretch>
                        <a:fillRect/>
                      </a:stretch>
                    </p:blipFill>
                    <p:spPr bwMode="auto">
                      <a:xfrm>
                        <a:off x="2399564" y="3424662"/>
                        <a:ext cx="3671887" cy="663575"/>
                      </a:xfrm>
                      <a:prstGeom prst="rect">
                        <a:avLst/>
                      </a:prstGeom>
                      <a:noFill/>
                      <a:extLst/>
                    </p:spPr>
                  </p:pic>
                </p:oleObj>
              </mc:Fallback>
            </mc:AlternateContent>
          </a:graphicData>
        </a:graphic>
      </p:graphicFrame>
      <p:sp>
        <p:nvSpPr>
          <p:cNvPr id="11" name="Content Placeholder 2"/>
          <p:cNvSpPr txBox="1">
            <a:spLocks/>
          </p:cNvSpPr>
          <p:nvPr/>
        </p:nvSpPr>
        <p:spPr>
          <a:xfrm>
            <a:off x="4245701" y="5139212"/>
            <a:ext cx="3489449" cy="136518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What happens to this series?</a:t>
            </a:r>
            <a:endParaRPr lang="en-US" dirty="0"/>
          </a:p>
        </p:txBody>
      </p:sp>
      <p:sp>
        <p:nvSpPr>
          <p:cNvPr id="12" name="Rectangle 11"/>
          <p:cNvSpPr/>
          <p:nvPr/>
        </p:nvSpPr>
        <p:spPr>
          <a:xfrm>
            <a:off x="3365758" y="3306827"/>
            <a:ext cx="751958"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238423077"/>
              </p:ext>
            </p:extLst>
          </p:nvPr>
        </p:nvGraphicFramePr>
        <p:xfrm>
          <a:off x="7213600" y="5808663"/>
          <a:ext cx="3506788" cy="663575"/>
        </p:xfrm>
        <a:graphic>
          <a:graphicData uri="http://schemas.openxmlformats.org/presentationml/2006/ole">
            <mc:AlternateContent xmlns:mc="http://schemas.openxmlformats.org/markup-compatibility/2006">
              <mc:Choice xmlns:v="urn:schemas-microsoft-com:vml" Requires="v">
                <p:oleObj spid="_x0000_s624821" name="Equation" r:id="rId6" imgW="1079500" imgH="203200" progId="Equation.DSMT4">
                  <p:embed/>
                </p:oleObj>
              </mc:Choice>
              <mc:Fallback>
                <p:oleObj name="Equation" r:id="rId6" imgW="1079500" imgH="203200" progId="Equation.DSMT4">
                  <p:embed/>
                  <p:pic>
                    <p:nvPicPr>
                      <p:cNvPr id="0" name=""/>
                      <p:cNvPicPr>
                        <a:picLocks noChangeAspect="1" noChangeArrowheads="1"/>
                      </p:cNvPicPr>
                      <p:nvPr/>
                    </p:nvPicPr>
                    <p:blipFill>
                      <a:blip r:embed="rId7"/>
                      <a:srcRect/>
                      <a:stretch>
                        <a:fillRect/>
                      </a:stretch>
                    </p:blipFill>
                    <p:spPr bwMode="auto">
                      <a:xfrm>
                        <a:off x="7213600" y="5808663"/>
                        <a:ext cx="3506788" cy="663575"/>
                      </a:xfrm>
                      <a:prstGeom prst="rect">
                        <a:avLst/>
                      </a:prstGeom>
                      <a:noFill/>
                      <a:extLst/>
                    </p:spPr>
                  </p:pic>
                </p:oleObj>
              </mc:Fallback>
            </mc:AlternateContent>
          </a:graphicData>
        </a:graphic>
      </p:graphicFrame>
    </p:spTree>
    <p:extLst>
      <p:ext uri="{BB962C8B-B14F-4D97-AF65-F5344CB8AC3E}">
        <p14:creationId xmlns:p14="http://schemas.microsoft.com/office/powerpoint/2010/main" val="4228774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2"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AR(1) stationary?</a:t>
            </a:r>
            <a:endParaRPr lang="en-US" dirty="0"/>
          </a:p>
        </p:txBody>
      </p:sp>
      <p:sp>
        <p:nvSpPr>
          <p:cNvPr id="3" name="Content Placeholder 2"/>
          <p:cNvSpPr>
            <a:spLocks noGrp="1"/>
          </p:cNvSpPr>
          <p:nvPr>
            <p:ph sz="quarter" idx="10"/>
          </p:nvPr>
        </p:nvSpPr>
        <p:spPr/>
        <p:txBody>
          <a:bodyPr/>
          <a:lstStyle/>
          <a:p>
            <a:r>
              <a:rPr lang="en-US" dirty="0" smtClean="0"/>
              <a:t>Simulation code:</a:t>
            </a:r>
          </a:p>
          <a:p>
            <a:pPr lvl="1"/>
            <a:r>
              <a:rPr lang="en-US" dirty="0" smtClean="0"/>
              <a:t>Generate 50000 noise values from N(0,1) to be</a:t>
            </a:r>
          </a:p>
          <a:p>
            <a:pPr lvl="1"/>
            <a:r>
              <a:rPr lang="en-US" dirty="0" smtClean="0"/>
              <a:t>  </a:t>
            </a:r>
          </a:p>
          <a:p>
            <a:pPr lvl="1"/>
            <a:r>
              <a:rPr lang="en-US" dirty="0" smtClean="0"/>
              <a:t>For </a:t>
            </a:r>
            <a:r>
              <a:rPr lang="en-US" dirty="0"/>
              <a:t>t</a:t>
            </a:r>
            <a:r>
              <a:rPr lang="en-US" dirty="0" smtClean="0"/>
              <a:t>=2 to 50,000: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43915510"/>
              </p:ext>
            </p:extLst>
          </p:nvPr>
        </p:nvGraphicFramePr>
        <p:xfrm>
          <a:off x="2567859" y="3405381"/>
          <a:ext cx="3217863" cy="663575"/>
        </p:xfrm>
        <a:graphic>
          <a:graphicData uri="http://schemas.openxmlformats.org/presentationml/2006/ole">
            <mc:AlternateContent xmlns:mc="http://schemas.openxmlformats.org/markup-compatibility/2006">
              <mc:Choice xmlns:v="urn:schemas-microsoft-com:vml" Requires="v">
                <p:oleObj spid="_x0000_s613788" name="Equation" r:id="rId4" imgW="990600" imgH="203200" progId="Equation.DSMT4">
                  <p:embed/>
                </p:oleObj>
              </mc:Choice>
              <mc:Fallback>
                <p:oleObj name="Equation" r:id="rId4" imgW="990600" imgH="203200" progId="Equation.DSMT4">
                  <p:embed/>
                  <p:pic>
                    <p:nvPicPr>
                      <p:cNvPr id="0" name=""/>
                      <p:cNvPicPr>
                        <a:picLocks noChangeAspect="1" noChangeArrowheads="1"/>
                      </p:cNvPicPr>
                      <p:nvPr/>
                    </p:nvPicPr>
                    <p:blipFill>
                      <a:blip r:embed="rId5"/>
                      <a:srcRect/>
                      <a:stretch>
                        <a:fillRect/>
                      </a:stretch>
                    </p:blipFill>
                    <p:spPr bwMode="auto">
                      <a:xfrm>
                        <a:off x="2567859" y="3405381"/>
                        <a:ext cx="3217863" cy="663575"/>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20162114"/>
              </p:ext>
            </p:extLst>
          </p:nvPr>
        </p:nvGraphicFramePr>
        <p:xfrm>
          <a:off x="1074641" y="2386227"/>
          <a:ext cx="1359698" cy="642007"/>
        </p:xfrm>
        <a:graphic>
          <a:graphicData uri="http://schemas.openxmlformats.org/presentationml/2006/ole">
            <mc:AlternateContent xmlns:mc="http://schemas.openxmlformats.org/markup-compatibility/2006">
              <mc:Choice xmlns:v="urn:schemas-microsoft-com:vml" Requires="v">
                <p:oleObj spid="_x0000_s613789" name="Equation" r:id="rId6" imgW="431800" imgH="203200" progId="Equation.DSMT4">
                  <p:embed/>
                </p:oleObj>
              </mc:Choice>
              <mc:Fallback>
                <p:oleObj name="Equation" r:id="rId6" imgW="431800" imgH="203200" progId="Equation.DSMT4">
                  <p:embed/>
                  <p:pic>
                    <p:nvPicPr>
                      <p:cNvPr id="0" name=""/>
                      <p:cNvPicPr>
                        <a:picLocks noChangeAspect="1" noChangeArrowheads="1"/>
                      </p:cNvPicPr>
                      <p:nvPr/>
                    </p:nvPicPr>
                    <p:blipFill>
                      <a:blip r:embed="rId7"/>
                      <a:srcRect/>
                      <a:stretch>
                        <a:fillRect/>
                      </a:stretch>
                    </p:blipFill>
                    <p:spPr bwMode="auto">
                      <a:xfrm>
                        <a:off x="1074641" y="2386227"/>
                        <a:ext cx="1359698" cy="64200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53717741"/>
              </p:ext>
            </p:extLst>
          </p:nvPr>
        </p:nvGraphicFramePr>
        <p:xfrm>
          <a:off x="8718442" y="1862950"/>
          <a:ext cx="2041525" cy="684213"/>
        </p:xfrm>
        <a:graphic>
          <a:graphicData uri="http://schemas.openxmlformats.org/presentationml/2006/ole">
            <mc:AlternateContent xmlns:mc="http://schemas.openxmlformats.org/markup-compatibility/2006">
              <mc:Choice xmlns:v="urn:schemas-microsoft-com:vml" Requires="v">
                <p:oleObj spid="_x0000_s613790" name="Equation" r:id="rId8" imgW="647700" imgH="215900" progId="Equation.DSMT4">
                  <p:embed/>
                </p:oleObj>
              </mc:Choice>
              <mc:Fallback>
                <p:oleObj name="Equation" r:id="rId8" imgW="647700" imgH="215900" progId="Equation.DSMT4">
                  <p:embed/>
                  <p:pic>
                    <p:nvPicPr>
                      <p:cNvPr id="0" name=""/>
                      <p:cNvPicPr>
                        <a:picLocks noChangeAspect="1" noChangeArrowheads="1"/>
                      </p:cNvPicPr>
                      <p:nvPr/>
                    </p:nvPicPr>
                    <p:blipFill>
                      <a:blip r:embed="rId9"/>
                      <a:srcRect/>
                      <a:stretch>
                        <a:fillRect/>
                      </a:stretch>
                    </p:blipFill>
                    <p:spPr bwMode="auto">
                      <a:xfrm>
                        <a:off x="8718442" y="1862950"/>
                        <a:ext cx="2041525" cy="684213"/>
                      </a:xfrm>
                      <a:prstGeom prst="rect">
                        <a:avLst/>
                      </a:prstGeom>
                      <a:noFill/>
                      <a:extLst/>
                    </p:spPr>
                  </p:pic>
                </p:oleObj>
              </mc:Fallback>
            </mc:AlternateContent>
          </a:graphicData>
        </a:graphic>
      </p:graphicFrame>
      <p:sp>
        <p:nvSpPr>
          <p:cNvPr id="9" name="Content Placeholder 2"/>
          <p:cNvSpPr txBox="1">
            <a:spLocks/>
          </p:cNvSpPr>
          <p:nvPr/>
        </p:nvSpPr>
        <p:spPr>
          <a:xfrm>
            <a:off x="3649209" y="5139212"/>
            <a:ext cx="3489449" cy="136518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(Looks stationary)</a:t>
            </a:r>
            <a:endParaRPr lang="en-US" dirty="0"/>
          </a:p>
        </p:txBody>
      </p:sp>
      <p:pic>
        <p:nvPicPr>
          <p:cNvPr id="10" name="Picture 9" descr="AR1p99.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5483" y="2938112"/>
            <a:ext cx="5226516" cy="3919887"/>
          </a:xfrm>
          <a:prstGeom prst="rect">
            <a:avLst/>
          </a:prstGeom>
        </p:spPr>
      </p:pic>
    </p:spTree>
    <p:extLst>
      <p:ext uri="{BB962C8B-B14F-4D97-AF65-F5344CB8AC3E}">
        <p14:creationId xmlns:p14="http://schemas.microsoft.com/office/powerpoint/2010/main" val="1377438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AR models are not always stationary. It depends on the parameters.</a:t>
            </a:r>
          </a:p>
          <a:p>
            <a:pPr marL="0" indent="0">
              <a:buNone/>
            </a:pPr>
            <a:endParaRPr lang="en-US" dirty="0" smtClean="0"/>
          </a:p>
          <a:p>
            <a:r>
              <a:rPr lang="en-US" dirty="0" smtClean="0"/>
              <a:t>Let’s look at the sample autocorrelation function for some stationary AR models.</a:t>
            </a:r>
            <a:endParaRPr lang="en-US" dirty="0"/>
          </a:p>
        </p:txBody>
      </p:sp>
    </p:spTree>
    <p:extLst>
      <p:ext uri="{BB962C8B-B14F-4D97-AF65-F5344CB8AC3E}">
        <p14:creationId xmlns:p14="http://schemas.microsoft.com/office/powerpoint/2010/main" val="2530071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AR(1)</a:t>
            </a:r>
            <a:endParaRPr lang="en-US" dirty="0"/>
          </a:p>
        </p:txBody>
      </p:sp>
      <p:pic>
        <p:nvPicPr>
          <p:cNvPr id="5" name="Picture 4" descr="autoAR10p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053105584"/>
              </p:ext>
            </p:extLst>
          </p:nvPr>
        </p:nvGraphicFramePr>
        <p:xfrm>
          <a:off x="746946" y="1999245"/>
          <a:ext cx="1358900" cy="642937"/>
        </p:xfrm>
        <a:graphic>
          <a:graphicData uri="http://schemas.openxmlformats.org/presentationml/2006/ole">
            <mc:AlternateContent xmlns:mc="http://schemas.openxmlformats.org/markup-compatibility/2006">
              <mc:Choice xmlns:v="urn:schemas-microsoft-com:vml" Requires="v">
                <p:oleObj spid="_x0000_s614542" name="Equation" r:id="rId5" imgW="431800" imgH="203200" progId="Equation.DSMT4">
                  <p:embed/>
                </p:oleObj>
              </mc:Choice>
              <mc:Fallback>
                <p:oleObj name="Equation" r:id="rId5" imgW="431800" imgH="203200" progId="Equation.DSMT4">
                  <p:embed/>
                  <p:pic>
                    <p:nvPicPr>
                      <p:cNvPr id="0" name=""/>
                      <p:cNvPicPr>
                        <a:picLocks noChangeAspect="1" noChangeArrowheads="1"/>
                      </p:cNvPicPr>
                      <p:nvPr/>
                    </p:nvPicPr>
                    <p:blipFill>
                      <a:blip r:embed="rId6"/>
                      <a:srcRect/>
                      <a:stretch>
                        <a:fillRect/>
                      </a:stretch>
                    </p:blipFill>
                    <p:spPr bwMode="auto">
                      <a:xfrm>
                        <a:off x="746946" y="1999245"/>
                        <a:ext cx="1358900" cy="642937"/>
                      </a:xfrm>
                      <a:prstGeom prst="rect">
                        <a:avLst/>
                      </a:prstGeom>
                      <a:noFill/>
                      <a:extLst/>
                    </p:spPr>
                  </p:pic>
                </p:oleObj>
              </mc:Fallback>
            </mc:AlternateContent>
          </a:graphicData>
        </a:graphic>
      </p:graphicFrame>
    </p:spTree>
    <p:extLst>
      <p:ext uri="{BB962C8B-B14F-4D97-AF65-F5344CB8AC3E}">
        <p14:creationId xmlns:p14="http://schemas.microsoft.com/office/powerpoint/2010/main" val="2036448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379413" y="1388226"/>
            <a:ext cx="2872428" cy="5290388"/>
          </a:xfrm>
        </p:spPr>
        <p:txBody>
          <a:bodyPr/>
          <a:lstStyle/>
          <a:p>
            <a:r>
              <a:rPr lang="en-US" dirty="0" smtClean="0"/>
              <a:t>AR(1)</a:t>
            </a:r>
          </a:p>
          <a:p>
            <a:endParaRPr lang="en-US" dirty="0"/>
          </a:p>
          <a:p>
            <a:endParaRPr lang="en-US" dirty="0" smtClean="0"/>
          </a:p>
          <a:p>
            <a:endParaRPr lang="en-US" dirty="0"/>
          </a:p>
        </p:txBody>
      </p:sp>
      <p:pic>
        <p:nvPicPr>
          <p:cNvPr id="4" name="Picture 3" descr="autoAR10p9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041453571"/>
              </p:ext>
            </p:extLst>
          </p:nvPr>
        </p:nvGraphicFramePr>
        <p:xfrm>
          <a:off x="628650" y="1998663"/>
          <a:ext cx="1598613" cy="642937"/>
        </p:xfrm>
        <a:graphic>
          <a:graphicData uri="http://schemas.openxmlformats.org/presentationml/2006/ole">
            <mc:AlternateContent xmlns:mc="http://schemas.openxmlformats.org/markup-compatibility/2006">
              <mc:Choice xmlns:v="urn:schemas-microsoft-com:vml" Requires="v">
                <p:oleObj spid="_x0000_s615567" name="Equation" r:id="rId5" imgW="508000" imgH="203200" progId="Equation.DSMT4">
                  <p:embed/>
                </p:oleObj>
              </mc:Choice>
              <mc:Fallback>
                <p:oleObj name="Equation" r:id="rId5" imgW="508000" imgH="203200" progId="Equation.DSMT4">
                  <p:embed/>
                  <p:pic>
                    <p:nvPicPr>
                      <p:cNvPr id="0" name=""/>
                      <p:cNvPicPr>
                        <a:picLocks noChangeAspect="1" noChangeArrowheads="1"/>
                      </p:cNvPicPr>
                      <p:nvPr/>
                    </p:nvPicPr>
                    <p:blipFill>
                      <a:blip r:embed="rId6"/>
                      <a:srcRect/>
                      <a:stretch>
                        <a:fillRect/>
                      </a:stretch>
                    </p:blipFill>
                    <p:spPr bwMode="auto">
                      <a:xfrm>
                        <a:off x="628650" y="1998663"/>
                        <a:ext cx="1598613" cy="642937"/>
                      </a:xfrm>
                      <a:prstGeom prst="rect">
                        <a:avLst/>
                      </a:prstGeom>
                      <a:noFill/>
                      <a:extLst/>
                    </p:spPr>
                  </p:pic>
                </p:oleObj>
              </mc:Fallback>
            </mc:AlternateContent>
          </a:graphicData>
        </a:graphic>
      </p:graphicFrame>
    </p:spTree>
    <p:extLst>
      <p:ext uri="{BB962C8B-B14F-4D97-AF65-F5344CB8AC3E}">
        <p14:creationId xmlns:p14="http://schemas.microsoft.com/office/powerpoint/2010/main" val="1674105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AR models are not always stationary. It depends on the parameters.</a:t>
            </a:r>
          </a:p>
          <a:p>
            <a:pPr marL="0" indent="0">
              <a:buNone/>
            </a:pPr>
            <a:endParaRPr lang="en-US" dirty="0" smtClean="0"/>
          </a:p>
          <a:p>
            <a:r>
              <a:rPr lang="en-US" dirty="0" smtClean="0"/>
              <a:t>Let’s look at the sample autocorrelation function for some stationary AR models.</a:t>
            </a:r>
          </a:p>
          <a:p>
            <a:pPr lvl="1"/>
            <a:r>
              <a:rPr lang="en-US" i="1" dirty="0" smtClean="0"/>
              <a:t>It has exponential decay.</a:t>
            </a:r>
          </a:p>
          <a:p>
            <a:endParaRPr lang="en-US" dirty="0"/>
          </a:p>
          <a:p>
            <a:r>
              <a:rPr lang="en-US" dirty="0" smtClean="0"/>
              <a:t>For an </a:t>
            </a:r>
            <a:r>
              <a:rPr lang="en-US" dirty="0"/>
              <a:t>AR(q) </a:t>
            </a:r>
            <a:r>
              <a:rPr lang="en-US" dirty="0" smtClean="0"/>
              <a:t>model, how can we tell what q is?</a:t>
            </a:r>
          </a:p>
          <a:p>
            <a:pPr lvl="1"/>
            <a:endParaRPr lang="en-US" i="1" dirty="0" smtClean="0"/>
          </a:p>
          <a:p>
            <a:pPr lvl="1"/>
            <a:endParaRPr lang="en-US" i="1" dirty="0" smtClean="0"/>
          </a:p>
        </p:txBody>
      </p:sp>
    </p:spTree>
    <p:extLst>
      <p:ext uri="{BB962C8B-B14F-4D97-AF65-F5344CB8AC3E}">
        <p14:creationId xmlns:p14="http://schemas.microsoft.com/office/powerpoint/2010/main" val="3444635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500AutoCor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85" y="0"/>
            <a:ext cx="9023827" cy="6767870"/>
          </a:xfrm>
          <a:prstGeom prst="rect">
            <a:avLst/>
          </a:prstGeom>
        </p:spPr>
      </p:pic>
      <p:sp>
        <p:nvSpPr>
          <p:cNvPr id="14" name="Left Arrow 13"/>
          <p:cNvSpPr/>
          <p:nvPr/>
        </p:nvSpPr>
        <p:spPr>
          <a:xfrm>
            <a:off x="2754923" y="508201"/>
            <a:ext cx="6760308" cy="3710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398005" y="737484"/>
            <a:ext cx="2969845" cy="1569660"/>
          </a:xfrm>
          <a:prstGeom prst="rect">
            <a:avLst/>
          </a:prstGeom>
          <a:noFill/>
        </p:spPr>
        <p:txBody>
          <a:bodyPr wrap="square" rtlCol="0">
            <a:spAutoFit/>
          </a:bodyPr>
          <a:lstStyle/>
          <a:p>
            <a:r>
              <a:rPr lang="en-US" sz="2400" dirty="0" smtClean="0">
                <a:latin typeface="Segoe"/>
                <a:cs typeface="Segoe"/>
              </a:rPr>
              <a:t>This means the value at time t is highly correlated with the value at t-1</a:t>
            </a:r>
            <a:endParaRPr lang="en-US" sz="2400" dirty="0">
              <a:latin typeface="Segoe"/>
              <a:cs typeface="Segoe"/>
            </a:endParaRPr>
          </a:p>
        </p:txBody>
      </p:sp>
    </p:spTree>
    <p:extLst>
      <p:ext uri="{BB962C8B-B14F-4D97-AF65-F5344CB8AC3E}">
        <p14:creationId xmlns:p14="http://schemas.microsoft.com/office/powerpoint/2010/main" val="16591987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5" name="Picture 4" descr="fig9.jpg"/>
          <p:cNvPicPr>
            <a:picLocks noChangeAspect="1"/>
          </p:cNvPicPr>
          <p:nvPr/>
        </p:nvPicPr>
        <p:blipFill rotWithShape="1">
          <a:blip r:embed="rId3">
            <a:extLst>
              <a:ext uri="{28A0092B-C50C-407E-A947-70E740481C1C}">
                <a14:useLocalDpi xmlns:a14="http://schemas.microsoft.com/office/drawing/2010/main" val="0"/>
              </a:ext>
            </a:extLst>
          </a:blip>
          <a:srcRect l="6117" t="6930"/>
          <a:stretch/>
        </p:blipFill>
        <p:spPr>
          <a:xfrm>
            <a:off x="904357" y="481095"/>
            <a:ext cx="8343803" cy="6203711"/>
          </a:xfrm>
          <a:prstGeom prst="rect">
            <a:avLst/>
          </a:prstGeom>
        </p:spPr>
      </p:pic>
      <p:sp>
        <p:nvSpPr>
          <p:cNvPr id="6" name="TextBox 5"/>
          <p:cNvSpPr txBox="1"/>
          <p:nvPr/>
        </p:nvSpPr>
        <p:spPr>
          <a:xfrm>
            <a:off x="5195249" y="1000675"/>
            <a:ext cx="6234299"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smtClean="0">
                <a:latin typeface="Segoe"/>
                <a:cs typeface="Segoe"/>
              </a:rPr>
              <a:t>Nice if this were correlation between </a:t>
            </a:r>
            <a:r>
              <a:rPr lang="en-US" sz="2800" dirty="0" err="1" smtClean="0">
                <a:latin typeface="Segoe"/>
                <a:cs typeface="Segoe"/>
              </a:rPr>
              <a:t>X</a:t>
            </a:r>
            <a:r>
              <a:rPr lang="en-US" sz="2800" baseline="-25000" dirty="0" err="1" smtClean="0">
                <a:latin typeface="Segoe"/>
                <a:cs typeface="Segoe"/>
              </a:rPr>
              <a:t>t</a:t>
            </a:r>
            <a:r>
              <a:rPr lang="en-US" sz="2800" dirty="0" smtClean="0">
                <a:latin typeface="Segoe"/>
                <a:cs typeface="Segoe"/>
              </a:rPr>
              <a:t> and X</a:t>
            </a:r>
            <a:r>
              <a:rPr lang="en-US" sz="2800" baseline="-25000" dirty="0" smtClean="0">
                <a:latin typeface="Segoe"/>
                <a:cs typeface="Segoe"/>
              </a:rPr>
              <a:t>t-2</a:t>
            </a:r>
            <a:r>
              <a:rPr lang="en-US" sz="2800" dirty="0" smtClean="0">
                <a:latin typeface="Segoe"/>
                <a:cs typeface="Segoe"/>
              </a:rPr>
              <a:t> </a:t>
            </a:r>
            <a:r>
              <a:rPr lang="en-US" sz="2800" i="1" dirty="0" smtClean="0">
                <a:solidFill>
                  <a:srgbClr val="007233"/>
                </a:solidFill>
                <a:latin typeface="Segoe"/>
                <a:cs typeface="Segoe"/>
              </a:rPr>
              <a:t>removing effect of X</a:t>
            </a:r>
            <a:r>
              <a:rPr lang="en-US" sz="2800" i="1" baseline="-25000" dirty="0" smtClean="0">
                <a:solidFill>
                  <a:srgbClr val="007233"/>
                </a:solidFill>
                <a:latin typeface="Segoe"/>
                <a:cs typeface="Segoe"/>
              </a:rPr>
              <a:t>t-1.</a:t>
            </a:r>
            <a:endParaRPr lang="en-US" sz="2800" i="1" dirty="0">
              <a:solidFill>
                <a:srgbClr val="007233"/>
              </a:solidFill>
              <a:latin typeface="Segoe"/>
              <a:cs typeface="Segoe"/>
            </a:endParaRPr>
          </a:p>
        </p:txBody>
      </p:sp>
      <p:cxnSp>
        <p:nvCxnSpPr>
          <p:cNvPr id="8" name="Straight Arrow Connector 7"/>
          <p:cNvCxnSpPr/>
          <p:nvPr/>
        </p:nvCxnSpPr>
        <p:spPr>
          <a:xfrm flipH="1">
            <a:off x="2501416" y="1693452"/>
            <a:ext cx="2597626" cy="184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944909" y="5204161"/>
            <a:ext cx="4247091" cy="1365183"/>
          </a:xfrm>
          <a:prstGeom prst="rect">
            <a:avLst/>
          </a:prstGeom>
          <a:solidFill>
            <a:schemeClr val="bg1"/>
          </a:solidFill>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This is what partial autocorrelation does.</a:t>
            </a:r>
            <a:endParaRPr lang="en-US" dirty="0"/>
          </a:p>
        </p:txBody>
      </p:sp>
    </p:spTree>
    <p:extLst>
      <p:ext uri="{BB962C8B-B14F-4D97-AF65-F5344CB8AC3E}">
        <p14:creationId xmlns:p14="http://schemas.microsoft.com/office/powerpoint/2010/main" val="691249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4181359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pPr marL="0" indent="0">
              <a:buNone/>
            </a:pPr>
            <a:endParaRPr lang="en-US" dirty="0" smtClean="0"/>
          </a:p>
          <a:p>
            <a:r>
              <a:rPr lang="en-US" dirty="0" smtClean="0"/>
              <a:t>Let’s look at the sample autocorrelation function for some stationary AR models.</a:t>
            </a:r>
          </a:p>
          <a:p>
            <a:pPr lvl="1"/>
            <a:r>
              <a:rPr lang="en-US" i="1" dirty="0" smtClean="0"/>
              <a:t>It has exponential decay.</a:t>
            </a:r>
          </a:p>
          <a:p>
            <a:endParaRPr lang="en-US" dirty="0"/>
          </a:p>
          <a:p>
            <a:r>
              <a:rPr lang="en-US" dirty="0" smtClean="0"/>
              <a:t>For an </a:t>
            </a:r>
            <a:r>
              <a:rPr lang="en-US" dirty="0"/>
              <a:t>AR(q) </a:t>
            </a:r>
            <a:r>
              <a:rPr lang="en-US" dirty="0" smtClean="0"/>
              <a:t>model, how can we tell what q is?</a:t>
            </a:r>
          </a:p>
          <a:p>
            <a:pPr lvl="1"/>
            <a:endParaRPr lang="en-US" i="1" dirty="0" smtClean="0"/>
          </a:p>
          <a:p>
            <a:pPr lvl="1"/>
            <a:endParaRPr lang="en-US" i="1" dirty="0" smtClean="0"/>
          </a:p>
        </p:txBody>
      </p:sp>
    </p:spTree>
    <p:extLst>
      <p:ext uri="{BB962C8B-B14F-4D97-AF65-F5344CB8AC3E}">
        <p14:creationId xmlns:p14="http://schemas.microsoft.com/office/powerpoint/2010/main" val="269496444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5" name="Picture 4" descr="fig9.jpg"/>
          <p:cNvPicPr>
            <a:picLocks noChangeAspect="1"/>
          </p:cNvPicPr>
          <p:nvPr/>
        </p:nvPicPr>
        <p:blipFill rotWithShape="1">
          <a:blip r:embed="rId3">
            <a:extLst>
              <a:ext uri="{28A0092B-C50C-407E-A947-70E740481C1C}">
                <a14:useLocalDpi xmlns:a14="http://schemas.microsoft.com/office/drawing/2010/main" val="0"/>
              </a:ext>
            </a:extLst>
          </a:blip>
          <a:srcRect l="6117" t="6930"/>
          <a:stretch/>
        </p:blipFill>
        <p:spPr>
          <a:xfrm>
            <a:off x="904357" y="481095"/>
            <a:ext cx="8343803" cy="6203711"/>
          </a:xfrm>
          <a:prstGeom prst="rect">
            <a:avLst/>
          </a:prstGeom>
        </p:spPr>
      </p:pic>
      <p:sp>
        <p:nvSpPr>
          <p:cNvPr id="6" name="TextBox 5"/>
          <p:cNvSpPr txBox="1"/>
          <p:nvPr/>
        </p:nvSpPr>
        <p:spPr>
          <a:xfrm>
            <a:off x="5195249" y="1000675"/>
            <a:ext cx="6234299"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smtClean="0">
                <a:latin typeface="Segoe"/>
                <a:cs typeface="Segoe"/>
              </a:rPr>
              <a:t>Nice if this were correlation between </a:t>
            </a:r>
            <a:r>
              <a:rPr lang="en-US" sz="2800" dirty="0" err="1" smtClean="0">
                <a:latin typeface="Segoe"/>
                <a:cs typeface="Segoe"/>
              </a:rPr>
              <a:t>X</a:t>
            </a:r>
            <a:r>
              <a:rPr lang="en-US" sz="2800" baseline="-25000" dirty="0" err="1" smtClean="0">
                <a:latin typeface="Segoe"/>
                <a:cs typeface="Segoe"/>
              </a:rPr>
              <a:t>t</a:t>
            </a:r>
            <a:r>
              <a:rPr lang="en-US" sz="2800" dirty="0" smtClean="0">
                <a:latin typeface="Segoe"/>
                <a:cs typeface="Segoe"/>
              </a:rPr>
              <a:t> and X</a:t>
            </a:r>
            <a:r>
              <a:rPr lang="en-US" sz="2800" baseline="-25000" dirty="0" smtClean="0">
                <a:latin typeface="Segoe"/>
                <a:cs typeface="Segoe"/>
              </a:rPr>
              <a:t>t-2</a:t>
            </a:r>
            <a:r>
              <a:rPr lang="en-US" sz="2800" dirty="0" smtClean="0">
                <a:latin typeface="Segoe"/>
                <a:cs typeface="Segoe"/>
              </a:rPr>
              <a:t> </a:t>
            </a:r>
            <a:r>
              <a:rPr lang="en-US" sz="2800" i="1" dirty="0" smtClean="0">
                <a:solidFill>
                  <a:srgbClr val="007233"/>
                </a:solidFill>
                <a:latin typeface="Segoe"/>
                <a:cs typeface="Segoe"/>
              </a:rPr>
              <a:t>removing effect of X</a:t>
            </a:r>
            <a:r>
              <a:rPr lang="en-US" sz="2800" i="1" baseline="-25000" dirty="0" smtClean="0">
                <a:solidFill>
                  <a:srgbClr val="007233"/>
                </a:solidFill>
                <a:latin typeface="Segoe"/>
                <a:cs typeface="Segoe"/>
              </a:rPr>
              <a:t>t-1.</a:t>
            </a:r>
            <a:endParaRPr lang="en-US" sz="2800" i="1" dirty="0">
              <a:solidFill>
                <a:srgbClr val="007233"/>
              </a:solidFill>
              <a:latin typeface="Segoe"/>
              <a:cs typeface="Segoe"/>
            </a:endParaRPr>
          </a:p>
        </p:txBody>
      </p:sp>
      <p:cxnSp>
        <p:nvCxnSpPr>
          <p:cNvPr id="8" name="Straight Arrow Connector 7"/>
          <p:cNvCxnSpPr/>
          <p:nvPr/>
        </p:nvCxnSpPr>
        <p:spPr>
          <a:xfrm flipH="1">
            <a:off x="2501416" y="1693452"/>
            <a:ext cx="2597626" cy="184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944909" y="5204161"/>
            <a:ext cx="4247091" cy="1365183"/>
          </a:xfrm>
          <a:prstGeom prst="rect">
            <a:avLst/>
          </a:prstGeom>
          <a:solidFill>
            <a:schemeClr val="bg1"/>
          </a:solidFill>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This is what partial autocorrelation does.</a:t>
            </a:r>
            <a:endParaRPr lang="en-US" dirty="0"/>
          </a:p>
        </p:txBody>
      </p:sp>
    </p:spTree>
    <p:extLst>
      <p:ext uri="{BB962C8B-B14F-4D97-AF65-F5344CB8AC3E}">
        <p14:creationId xmlns:p14="http://schemas.microsoft.com/office/powerpoint/2010/main" val="1743163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40929" y="1311251"/>
            <a:ext cx="11525250" cy="5290388"/>
          </a:xfrm>
        </p:spPr>
        <p:txBody>
          <a:bodyPr/>
          <a:lstStyle/>
          <a:p>
            <a:r>
              <a:rPr lang="en-US" dirty="0" smtClean="0"/>
              <a:t>The partial autocorrelation of </a:t>
            </a:r>
            <a:r>
              <a:rPr lang="en-US" i="1" dirty="0" err="1" smtClean="0">
                <a:latin typeface="Times"/>
                <a:cs typeface="Times"/>
              </a:rPr>
              <a:t>X</a:t>
            </a:r>
            <a:r>
              <a:rPr lang="en-US" i="1" baseline="-25000" dirty="0" err="1" smtClean="0">
                <a:latin typeface="Times"/>
                <a:cs typeface="Times"/>
              </a:rPr>
              <a:t>t</a:t>
            </a:r>
            <a:r>
              <a:rPr lang="en-US" dirty="0" smtClean="0">
                <a:latin typeface="Times"/>
                <a:cs typeface="Times"/>
              </a:rPr>
              <a:t> </a:t>
            </a:r>
            <a:r>
              <a:rPr lang="en-US" dirty="0" smtClean="0"/>
              <a:t>and </a:t>
            </a:r>
            <a:r>
              <a:rPr lang="en-US" i="1" dirty="0" err="1" smtClean="0">
                <a:latin typeface="Times"/>
                <a:cs typeface="Times"/>
              </a:rPr>
              <a:t>X</a:t>
            </a:r>
            <a:r>
              <a:rPr lang="en-US" i="1" baseline="-25000" dirty="0" err="1" smtClean="0">
                <a:latin typeface="Times"/>
                <a:cs typeface="Times"/>
              </a:rPr>
              <a:t>t</a:t>
            </a:r>
            <a:r>
              <a:rPr lang="en-US" i="1" baseline="-25000" dirty="0" smtClean="0">
                <a:latin typeface="Times"/>
                <a:cs typeface="Times"/>
              </a:rPr>
              <a:t>-u</a:t>
            </a:r>
            <a:r>
              <a:rPr lang="en-US" dirty="0" smtClean="0">
                <a:latin typeface="Times"/>
                <a:cs typeface="Times"/>
              </a:rPr>
              <a:t> </a:t>
            </a:r>
            <a:r>
              <a:rPr lang="en-US" dirty="0" smtClean="0">
                <a:latin typeface="Segoe"/>
                <a:cs typeface="Segoe"/>
              </a:rPr>
              <a:t>is their correlation that is not accounted for by lags 1,..,u-1.</a:t>
            </a:r>
          </a:p>
          <a:p>
            <a:endParaRPr lang="en-US" dirty="0">
              <a:latin typeface="Segoe"/>
              <a:cs typeface="Segoe"/>
            </a:endParaRPr>
          </a:p>
          <a:p>
            <a:endParaRPr lang="en-US" dirty="0" smtClean="0">
              <a:latin typeface="Segoe"/>
              <a:cs typeface="Segoe"/>
            </a:endParaRPr>
          </a:p>
          <a:p>
            <a:endParaRPr lang="en-US" dirty="0">
              <a:latin typeface="Segoe"/>
              <a:cs typeface="Segoe"/>
            </a:endParaRPr>
          </a:p>
          <a:p>
            <a:r>
              <a:rPr lang="en-US" dirty="0" smtClean="0">
                <a:latin typeface="Segoe"/>
                <a:cs typeface="Segoe"/>
              </a:rPr>
              <a:t>E.g., Effect of sleep 2 nights ago on tonight’s sleep:</a:t>
            </a:r>
          </a:p>
          <a:p>
            <a:endParaRPr lang="en-US" dirty="0">
              <a:latin typeface="Segoe"/>
              <a:cs typeface="Segoe"/>
            </a:endParaRPr>
          </a:p>
          <a:p>
            <a:endParaRPr lang="en-US" dirty="0" smtClean="0">
              <a:latin typeface="Segoe"/>
              <a:cs typeface="Segoe"/>
            </a:endParaRPr>
          </a:p>
          <a:p>
            <a:pPr marL="0" indent="0">
              <a:buNone/>
            </a:pPr>
            <a:endParaRPr lang="en-US" dirty="0" smtClean="0">
              <a:latin typeface="Segoe"/>
              <a:cs typeface="Segoe"/>
            </a:endParaRPr>
          </a:p>
          <a:p>
            <a:pPr marL="0" indent="0">
              <a:buNone/>
            </a:pPr>
            <a:endParaRPr lang="en-US" dirty="0">
              <a:latin typeface="Segoe"/>
              <a:cs typeface="Segoe"/>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34745914"/>
              </p:ext>
            </p:extLst>
          </p:nvPr>
        </p:nvGraphicFramePr>
        <p:xfrm>
          <a:off x="1084624" y="2836918"/>
          <a:ext cx="9786916" cy="672928"/>
        </p:xfrm>
        <a:graphic>
          <a:graphicData uri="http://schemas.openxmlformats.org/presentationml/2006/ole">
            <mc:AlternateContent xmlns:mc="http://schemas.openxmlformats.org/markup-compatibility/2006">
              <mc:Choice xmlns:v="urn:schemas-microsoft-com:vml" Requires="v">
                <p:oleObj spid="_x0000_s625915" name="Equation" r:id="rId4" imgW="2959100" imgH="203200" progId="Equation.DSMT4">
                  <p:embed/>
                </p:oleObj>
              </mc:Choice>
              <mc:Fallback>
                <p:oleObj name="Equation" r:id="rId4" imgW="2959100" imgH="203200" progId="Equation.DSMT4">
                  <p:embed/>
                  <p:pic>
                    <p:nvPicPr>
                      <p:cNvPr id="0" name=""/>
                      <p:cNvPicPr>
                        <a:picLocks noChangeAspect="1" noChangeArrowheads="1"/>
                      </p:cNvPicPr>
                      <p:nvPr/>
                    </p:nvPicPr>
                    <p:blipFill>
                      <a:blip r:embed="rId5"/>
                      <a:srcRect/>
                      <a:stretch>
                        <a:fillRect/>
                      </a:stretch>
                    </p:blipFill>
                    <p:spPr bwMode="auto">
                      <a:xfrm>
                        <a:off x="1084624" y="2836918"/>
                        <a:ext cx="9786916" cy="672928"/>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11794224"/>
              </p:ext>
            </p:extLst>
          </p:nvPr>
        </p:nvGraphicFramePr>
        <p:xfrm>
          <a:off x="1654175" y="5318125"/>
          <a:ext cx="8107363" cy="673100"/>
        </p:xfrm>
        <a:graphic>
          <a:graphicData uri="http://schemas.openxmlformats.org/presentationml/2006/ole">
            <mc:AlternateContent xmlns:mc="http://schemas.openxmlformats.org/markup-compatibility/2006">
              <mc:Choice xmlns:v="urn:schemas-microsoft-com:vml" Requires="v">
                <p:oleObj spid="_x0000_s625916" name="Equation" r:id="rId6" imgW="2451100" imgH="203200" progId="Equation.DSMT4">
                  <p:embed/>
                </p:oleObj>
              </mc:Choice>
              <mc:Fallback>
                <p:oleObj name="Equation" r:id="rId6" imgW="2451100" imgH="203200" progId="Equation.DSMT4">
                  <p:embed/>
                  <p:pic>
                    <p:nvPicPr>
                      <p:cNvPr id="0" name=""/>
                      <p:cNvPicPr>
                        <a:picLocks noChangeAspect="1" noChangeArrowheads="1"/>
                      </p:cNvPicPr>
                      <p:nvPr/>
                    </p:nvPicPr>
                    <p:blipFill>
                      <a:blip r:embed="rId7"/>
                      <a:srcRect/>
                      <a:stretch>
                        <a:fillRect/>
                      </a:stretch>
                    </p:blipFill>
                    <p:spPr bwMode="auto">
                      <a:xfrm>
                        <a:off x="1654175" y="5318125"/>
                        <a:ext cx="8107363" cy="673100"/>
                      </a:xfrm>
                      <a:prstGeom prst="rect">
                        <a:avLst/>
                      </a:prstGeom>
                      <a:noFill/>
                      <a:extLst/>
                    </p:spPr>
                  </p:pic>
                </p:oleObj>
              </mc:Fallback>
            </mc:AlternateContent>
          </a:graphicData>
        </a:graphic>
      </p:graphicFrame>
    </p:spTree>
    <p:extLst>
      <p:ext uri="{BB962C8B-B14F-4D97-AF65-F5344CB8AC3E}">
        <p14:creationId xmlns:p14="http://schemas.microsoft.com/office/powerpoint/2010/main" val="1833818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79413" y="1138057"/>
            <a:ext cx="11525250" cy="5290388"/>
          </a:xfrm>
        </p:spPr>
        <p:txBody>
          <a:bodyPr/>
          <a:lstStyle/>
          <a:p>
            <a:r>
              <a:rPr lang="en-US" dirty="0" smtClean="0">
                <a:latin typeface="Segoe"/>
                <a:cs typeface="Segoe"/>
              </a:rPr>
              <a:t>Do the following: predict correction to </a:t>
            </a:r>
            <a:r>
              <a:rPr lang="en-US" i="1" dirty="0" err="1" smtClean="0">
                <a:latin typeface="Times"/>
                <a:cs typeface="Times"/>
              </a:rPr>
              <a:t>X</a:t>
            </a:r>
            <a:r>
              <a:rPr lang="en-US" i="1" baseline="-25000" dirty="0" err="1" smtClean="0">
                <a:latin typeface="Times"/>
                <a:cs typeface="Times"/>
              </a:rPr>
              <a:t>t</a:t>
            </a:r>
            <a:r>
              <a:rPr lang="en-US" baseline="-25000" dirty="0" smtClean="0">
                <a:latin typeface="Segoe"/>
                <a:cs typeface="Segoe"/>
              </a:rPr>
              <a:t> </a:t>
            </a:r>
            <a:r>
              <a:rPr lang="en-US" dirty="0" smtClean="0">
                <a:latin typeface="Segoe"/>
                <a:cs typeface="Segoe"/>
              </a:rPr>
              <a:t>from </a:t>
            </a:r>
            <a:r>
              <a:rPr lang="en-US" i="1" dirty="0" smtClean="0">
                <a:latin typeface="Times"/>
                <a:cs typeface="Times"/>
              </a:rPr>
              <a:t>X</a:t>
            </a:r>
            <a:r>
              <a:rPr lang="en-US" i="1" baseline="-25000" dirty="0" smtClean="0">
                <a:latin typeface="Times"/>
                <a:cs typeface="Times"/>
              </a:rPr>
              <a:t>t-1</a:t>
            </a:r>
            <a:r>
              <a:rPr lang="en-US" dirty="0" smtClean="0">
                <a:latin typeface="Segoe"/>
                <a:cs typeface="Segoe"/>
              </a:rPr>
              <a:t>: </a:t>
            </a:r>
            <a:endParaRPr lang="en-US" dirty="0">
              <a:latin typeface="Segoe"/>
              <a:cs typeface="Segoe"/>
            </a:endParaRPr>
          </a:p>
          <a:p>
            <a:pPr marL="0" indent="0">
              <a:buNone/>
            </a:pPr>
            <a:endParaRPr lang="en-US" sz="4000" dirty="0">
              <a:latin typeface="Segoe"/>
              <a:cs typeface="Segoe"/>
            </a:endParaRPr>
          </a:p>
          <a:p>
            <a:pPr marL="0" indent="0">
              <a:buNone/>
            </a:pPr>
            <a:endParaRPr lang="en-US" sz="1600" dirty="0">
              <a:latin typeface="Segoe"/>
              <a:cs typeface="Segoe"/>
            </a:endParaRPr>
          </a:p>
          <a:p>
            <a:r>
              <a:rPr lang="en-US" dirty="0" smtClean="0">
                <a:latin typeface="Segoe"/>
                <a:cs typeface="Segoe"/>
              </a:rPr>
              <a:t>Also predict correction to </a:t>
            </a:r>
            <a:r>
              <a:rPr lang="en-US" i="1" dirty="0" smtClean="0">
                <a:latin typeface="Times"/>
                <a:cs typeface="Times"/>
              </a:rPr>
              <a:t>X</a:t>
            </a:r>
            <a:r>
              <a:rPr lang="en-US" i="1" baseline="-25000" dirty="0" smtClean="0">
                <a:latin typeface="Times"/>
                <a:cs typeface="Times"/>
              </a:rPr>
              <a:t>t-2</a:t>
            </a:r>
            <a:r>
              <a:rPr lang="en-US" baseline="-25000" dirty="0" smtClean="0">
                <a:latin typeface="Segoe"/>
                <a:cs typeface="Segoe"/>
              </a:rPr>
              <a:t> </a:t>
            </a:r>
            <a:r>
              <a:rPr lang="en-US" dirty="0">
                <a:latin typeface="Segoe"/>
                <a:cs typeface="Segoe"/>
              </a:rPr>
              <a:t>from </a:t>
            </a:r>
            <a:r>
              <a:rPr lang="en-US" i="1" dirty="0">
                <a:latin typeface="Times"/>
                <a:cs typeface="Times"/>
              </a:rPr>
              <a:t>X</a:t>
            </a:r>
            <a:r>
              <a:rPr lang="en-US" i="1" baseline="-25000" dirty="0">
                <a:latin typeface="Times"/>
                <a:cs typeface="Times"/>
              </a:rPr>
              <a:t>t</a:t>
            </a:r>
            <a:r>
              <a:rPr lang="en-US" i="1" baseline="-25000" dirty="0" smtClean="0">
                <a:latin typeface="Times"/>
                <a:cs typeface="Times"/>
              </a:rPr>
              <a:t>-1</a:t>
            </a:r>
            <a:r>
              <a:rPr lang="en-US" dirty="0" smtClean="0">
                <a:latin typeface="Segoe"/>
                <a:cs typeface="Segoe"/>
              </a:rPr>
              <a:t>: </a:t>
            </a:r>
          </a:p>
          <a:p>
            <a:pPr marL="0" indent="0">
              <a:buNone/>
            </a:pPr>
            <a:endParaRPr lang="en-US" sz="5000" dirty="0" smtClean="0">
              <a:latin typeface="Segoe"/>
              <a:cs typeface="Segoe"/>
            </a:endParaRPr>
          </a:p>
          <a:p>
            <a:pPr marL="457046" lvl="1" indent="0">
              <a:buNone/>
            </a:pPr>
            <a:r>
              <a:rPr lang="en-US" dirty="0">
                <a:latin typeface="Segoe"/>
                <a:cs typeface="Segoe"/>
              </a:rPr>
              <a:t> </a:t>
            </a:r>
            <a:endParaRPr lang="en-US" dirty="0" smtClean="0">
              <a:latin typeface="Segoe"/>
              <a:cs typeface="Segoe"/>
            </a:endParaRPr>
          </a:p>
          <a:p>
            <a:pPr marL="457046" lvl="1" indent="0">
              <a:buNone/>
            </a:pPr>
            <a:endParaRPr lang="en-US" dirty="0">
              <a:latin typeface="Segoe"/>
              <a:cs typeface="Segoe"/>
            </a:endParaRPr>
          </a:p>
          <a:p>
            <a:r>
              <a:rPr lang="en-US" dirty="0" smtClean="0">
                <a:latin typeface="Segoe"/>
                <a:cs typeface="Segoe"/>
              </a:rPr>
              <a:t> </a:t>
            </a:r>
          </a:p>
          <a:p>
            <a:pPr marL="0" indent="0">
              <a:buNone/>
            </a:pPr>
            <a:endParaRPr lang="en-US" dirty="0" smtClean="0">
              <a:latin typeface="Segoe"/>
              <a:cs typeface="Segoe"/>
            </a:endParaRPr>
          </a:p>
          <a:p>
            <a:pPr marL="0" indent="0">
              <a:buNone/>
            </a:pPr>
            <a:endParaRPr lang="en-US" dirty="0">
              <a:latin typeface="Segoe"/>
              <a:cs typeface="Segoe"/>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73974230"/>
              </p:ext>
            </p:extLst>
          </p:nvPr>
        </p:nvGraphicFramePr>
        <p:xfrm>
          <a:off x="9648926" y="1058407"/>
          <a:ext cx="2151510" cy="743786"/>
        </p:xfrm>
        <a:graphic>
          <a:graphicData uri="http://schemas.openxmlformats.org/presentationml/2006/ole">
            <mc:AlternateContent xmlns:mc="http://schemas.openxmlformats.org/markup-compatibility/2006">
              <mc:Choice xmlns:v="urn:schemas-microsoft-com:vml" Requires="v">
                <p:oleObj spid="_x0000_s627440" name="Equation" r:id="rId4" imgW="698500" imgH="241300" progId="Equation.DSMT4">
                  <p:embed/>
                </p:oleObj>
              </mc:Choice>
              <mc:Fallback>
                <p:oleObj name="Equation" r:id="rId4" imgW="698500" imgH="241300" progId="Equation.DSMT4">
                  <p:embed/>
                  <p:pic>
                    <p:nvPicPr>
                      <p:cNvPr id="0" name=""/>
                      <p:cNvPicPr>
                        <a:picLocks noChangeAspect="1" noChangeArrowheads="1"/>
                      </p:cNvPicPr>
                      <p:nvPr/>
                    </p:nvPicPr>
                    <p:blipFill>
                      <a:blip r:embed="rId5"/>
                      <a:srcRect/>
                      <a:stretch>
                        <a:fillRect/>
                      </a:stretch>
                    </p:blipFill>
                    <p:spPr bwMode="auto">
                      <a:xfrm>
                        <a:off x="9648926" y="1058407"/>
                        <a:ext cx="2151510" cy="743786"/>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33992859"/>
              </p:ext>
            </p:extLst>
          </p:nvPr>
        </p:nvGraphicFramePr>
        <p:xfrm>
          <a:off x="2345996" y="1878624"/>
          <a:ext cx="6775450" cy="600075"/>
        </p:xfrm>
        <a:graphic>
          <a:graphicData uri="http://schemas.openxmlformats.org/presentationml/2006/ole">
            <mc:AlternateContent xmlns:mc="http://schemas.openxmlformats.org/markup-compatibility/2006">
              <mc:Choice xmlns:v="urn:schemas-microsoft-com:vml" Requires="v">
                <p:oleObj spid="_x0000_s627441" name="Equation" r:id="rId6" imgW="2298700" imgH="203200" progId="Equation.DSMT4">
                  <p:embed/>
                </p:oleObj>
              </mc:Choice>
              <mc:Fallback>
                <p:oleObj name="Equation" r:id="rId6" imgW="2298700" imgH="203200" progId="Equation.DSMT4">
                  <p:embed/>
                  <p:pic>
                    <p:nvPicPr>
                      <p:cNvPr id="0" name=""/>
                      <p:cNvPicPr>
                        <a:picLocks noChangeAspect="1" noChangeArrowheads="1"/>
                      </p:cNvPicPr>
                      <p:nvPr/>
                    </p:nvPicPr>
                    <p:blipFill>
                      <a:blip r:embed="rId7"/>
                      <a:srcRect/>
                      <a:stretch>
                        <a:fillRect/>
                      </a:stretch>
                    </p:blipFill>
                    <p:spPr bwMode="auto">
                      <a:xfrm>
                        <a:off x="2345996" y="1878624"/>
                        <a:ext cx="6775450" cy="600075"/>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2062068"/>
              </p:ext>
            </p:extLst>
          </p:nvPr>
        </p:nvGraphicFramePr>
        <p:xfrm>
          <a:off x="7747692" y="2916347"/>
          <a:ext cx="2488870" cy="750991"/>
        </p:xfrm>
        <a:graphic>
          <a:graphicData uri="http://schemas.openxmlformats.org/presentationml/2006/ole">
            <mc:AlternateContent xmlns:mc="http://schemas.openxmlformats.org/markup-compatibility/2006">
              <mc:Choice xmlns:v="urn:schemas-microsoft-com:vml" Requires="v">
                <p:oleObj spid="_x0000_s627442" name="Equation" r:id="rId8" imgW="800100" imgH="241300" progId="Equation.DSMT4">
                  <p:embed/>
                </p:oleObj>
              </mc:Choice>
              <mc:Fallback>
                <p:oleObj name="Equation" r:id="rId8" imgW="800100" imgH="241300" progId="Equation.DSMT4">
                  <p:embed/>
                  <p:pic>
                    <p:nvPicPr>
                      <p:cNvPr id="0" name=""/>
                      <p:cNvPicPr>
                        <a:picLocks noChangeAspect="1" noChangeArrowheads="1"/>
                      </p:cNvPicPr>
                      <p:nvPr/>
                    </p:nvPicPr>
                    <p:blipFill>
                      <a:blip r:embed="rId9"/>
                      <a:srcRect/>
                      <a:stretch>
                        <a:fillRect/>
                      </a:stretch>
                    </p:blipFill>
                    <p:spPr bwMode="auto">
                      <a:xfrm>
                        <a:off x="7747692" y="2916347"/>
                        <a:ext cx="2488870" cy="750991"/>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27062809"/>
              </p:ext>
            </p:extLst>
          </p:nvPr>
        </p:nvGraphicFramePr>
        <p:xfrm>
          <a:off x="1486230" y="3782101"/>
          <a:ext cx="8647112" cy="600075"/>
        </p:xfrm>
        <a:graphic>
          <a:graphicData uri="http://schemas.openxmlformats.org/presentationml/2006/ole">
            <mc:AlternateContent xmlns:mc="http://schemas.openxmlformats.org/markup-compatibility/2006">
              <mc:Choice xmlns:v="urn:schemas-microsoft-com:vml" Requires="v">
                <p:oleObj spid="_x0000_s627443" name="Equation" r:id="rId10" imgW="2933700" imgH="203200" progId="Equation.DSMT4">
                  <p:embed/>
                </p:oleObj>
              </mc:Choice>
              <mc:Fallback>
                <p:oleObj name="Equation" r:id="rId10" imgW="2933700" imgH="203200" progId="Equation.DSMT4">
                  <p:embed/>
                  <p:pic>
                    <p:nvPicPr>
                      <p:cNvPr id="0" name=""/>
                      <p:cNvPicPr>
                        <a:picLocks noChangeAspect="1" noChangeArrowheads="1"/>
                      </p:cNvPicPr>
                      <p:nvPr/>
                    </p:nvPicPr>
                    <p:blipFill>
                      <a:blip r:embed="rId11"/>
                      <a:srcRect/>
                      <a:stretch>
                        <a:fillRect/>
                      </a:stretch>
                    </p:blipFill>
                    <p:spPr bwMode="auto">
                      <a:xfrm>
                        <a:off x="1486230" y="3782101"/>
                        <a:ext cx="8647112" cy="600075"/>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49867607"/>
              </p:ext>
            </p:extLst>
          </p:nvPr>
        </p:nvGraphicFramePr>
        <p:xfrm>
          <a:off x="1520633" y="4295020"/>
          <a:ext cx="5803900" cy="600075"/>
        </p:xfrm>
        <a:graphic>
          <a:graphicData uri="http://schemas.openxmlformats.org/presentationml/2006/ole">
            <mc:AlternateContent xmlns:mc="http://schemas.openxmlformats.org/markup-compatibility/2006">
              <mc:Choice xmlns:v="urn:schemas-microsoft-com:vml" Requires="v">
                <p:oleObj spid="_x0000_s627444" name="Equation" r:id="rId12" imgW="1968500" imgH="203200" progId="Equation.DSMT4">
                  <p:embed/>
                </p:oleObj>
              </mc:Choice>
              <mc:Fallback>
                <p:oleObj name="Equation" r:id="rId12" imgW="1968500" imgH="203200" progId="Equation.DSMT4">
                  <p:embed/>
                  <p:pic>
                    <p:nvPicPr>
                      <p:cNvPr id="0" name=""/>
                      <p:cNvPicPr>
                        <a:picLocks noChangeAspect="1" noChangeArrowheads="1"/>
                      </p:cNvPicPr>
                      <p:nvPr/>
                    </p:nvPicPr>
                    <p:blipFill>
                      <a:blip r:embed="rId13"/>
                      <a:srcRect/>
                      <a:stretch>
                        <a:fillRect/>
                      </a:stretch>
                    </p:blipFill>
                    <p:spPr bwMode="auto">
                      <a:xfrm>
                        <a:off x="1520633" y="4295020"/>
                        <a:ext cx="5803900" cy="600075"/>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29792785"/>
              </p:ext>
            </p:extLst>
          </p:nvPr>
        </p:nvGraphicFramePr>
        <p:xfrm>
          <a:off x="836008" y="5467483"/>
          <a:ext cx="9282113" cy="800100"/>
        </p:xfrm>
        <a:graphic>
          <a:graphicData uri="http://schemas.openxmlformats.org/presentationml/2006/ole">
            <mc:AlternateContent xmlns:mc="http://schemas.openxmlformats.org/markup-compatibility/2006">
              <mc:Choice xmlns:v="urn:schemas-microsoft-com:vml" Requires="v">
                <p:oleObj spid="_x0000_s627445" name="Equation" r:id="rId14" imgW="2806700" imgH="241300" progId="Equation.DSMT4">
                  <p:embed/>
                </p:oleObj>
              </mc:Choice>
              <mc:Fallback>
                <p:oleObj name="Equation" r:id="rId14" imgW="2806700" imgH="241300" progId="Equation.DSMT4">
                  <p:embed/>
                  <p:pic>
                    <p:nvPicPr>
                      <p:cNvPr id="0" name=""/>
                      <p:cNvPicPr>
                        <a:picLocks noChangeAspect="1" noChangeArrowheads="1"/>
                      </p:cNvPicPr>
                      <p:nvPr/>
                    </p:nvPicPr>
                    <p:blipFill>
                      <a:blip r:embed="rId15"/>
                      <a:srcRect/>
                      <a:stretch>
                        <a:fillRect/>
                      </a:stretch>
                    </p:blipFill>
                    <p:spPr bwMode="auto">
                      <a:xfrm>
                        <a:off x="836008" y="5467483"/>
                        <a:ext cx="9282113" cy="800100"/>
                      </a:xfrm>
                      <a:prstGeom prst="rect">
                        <a:avLst/>
                      </a:prstGeom>
                      <a:noFill/>
                      <a:extLst/>
                    </p:spPr>
                  </p:pic>
                </p:oleObj>
              </mc:Fallback>
            </mc:AlternateContent>
          </a:graphicData>
        </a:graphic>
      </p:graphicFrame>
    </p:spTree>
    <p:extLst>
      <p:ext uri="{BB962C8B-B14F-4D97-AF65-F5344CB8AC3E}">
        <p14:creationId xmlns:p14="http://schemas.microsoft.com/office/powerpoint/2010/main" val="2905428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79413" y="1138057"/>
            <a:ext cx="11525250" cy="5290388"/>
          </a:xfrm>
        </p:spPr>
        <p:txBody>
          <a:bodyPr/>
          <a:lstStyle/>
          <a:p>
            <a:r>
              <a:rPr lang="en-US" dirty="0" smtClean="0">
                <a:solidFill>
                  <a:srgbClr val="FFFFFF"/>
                </a:solidFill>
                <a:latin typeface="Segoe"/>
                <a:cs typeface="Segoe"/>
              </a:rPr>
              <a:t>Do the following: predict correction to </a:t>
            </a:r>
            <a:r>
              <a:rPr lang="en-US" i="1" dirty="0" err="1" smtClean="0">
                <a:solidFill>
                  <a:srgbClr val="FFFFFF"/>
                </a:solidFill>
                <a:latin typeface="Times"/>
                <a:cs typeface="Times"/>
              </a:rPr>
              <a:t>X</a:t>
            </a:r>
            <a:r>
              <a:rPr lang="en-US" i="1" baseline="-25000" dirty="0" err="1" smtClean="0">
                <a:solidFill>
                  <a:srgbClr val="FFFFFF"/>
                </a:solidFill>
                <a:latin typeface="Times"/>
                <a:cs typeface="Times"/>
              </a:rPr>
              <a:t>t</a:t>
            </a:r>
            <a:r>
              <a:rPr lang="en-US" baseline="-25000" dirty="0" smtClean="0">
                <a:solidFill>
                  <a:srgbClr val="FFFFFF"/>
                </a:solidFill>
                <a:latin typeface="Segoe"/>
                <a:cs typeface="Segoe"/>
              </a:rPr>
              <a:t> </a:t>
            </a:r>
            <a:r>
              <a:rPr lang="en-US" dirty="0" smtClean="0">
                <a:solidFill>
                  <a:srgbClr val="FFFFFF"/>
                </a:solidFill>
                <a:latin typeface="Segoe"/>
                <a:cs typeface="Segoe"/>
              </a:rPr>
              <a:t>from </a:t>
            </a:r>
            <a:r>
              <a:rPr lang="en-US" i="1" dirty="0" smtClean="0">
                <a:solidFill>
                  <a:srgbClr val="FFFFFF"/>
                </a:solidFill>
                <a:latin typeface="Times"/>
                <a:cs typeface="Times"/>
              </a:rPr>
              <a:t>X</a:t>
            </a:r>
            <a:r>
              <a:rPr lang="en-US" i="1" baseline="-25000" dirty="0" smtClean="0">
                <a:solidFill>
                  <a:srgbClr val="FFFFFF"/>
                </a:solidFill>
                <a:latin typeface="Times"/>
                <a:cs typeface="Times"/>
              </a:rPr>
              <a:t>t-1</a:t>
            </a:r>
            <a:r>
              <a:rPr lang="en-US" dirty="0" smtClean="0">
                <a:solidFill>
                  <a:srgbClr val="FFFFFF"/>
                </a:solidFill>
                <a:latin typeface="Segoe"/>
                <a:cs typeface="Segoe"/>
              </a:rPr>
              <a:t>: </a:t>
            </a:r>
            <a:endParaRPr lang="en-US" dirty="0">
              <a:solidFill>
                <a:srgbClr val="FFFFFF"/>
              </a:solidFill>
              <a:latin typeface="Segoe"/>
              <a:cs typeface="Segoe"/>
            </a:endParaRPr>
          </a:p>
          <a:p>
            <a:pPr marL="0" indent="0">
              <a:buNone/>
            </a:pPr>
            <a:endParaRPr lang="en-US" sz="4000" dirty="0">
              <a:solidFill>
                <a:srgbClr val="FFFFFF"/>
              </a:solidFill>
              <a:latin typeface="Segoe"/>
              <a:cs typeface="Segoe"/>
            </a:endParaRPr>
          </a:p>
          <a:p>
            <a:pPr marL="0" indent="0">
              <a:buNone/>
            </a:pPr>
            <a:endParaRPr lang="en-US" sz="1600" dirty="0">
              <a:solidFill>
                <a:srgbClr val="FFFFFF"/>
              </a:solidFill>
              <a:latin typeface="Segoe"/>
              <a:cs typeface="Segoe"/>
            </a:endParaRPr>
          </a:p>
          <a:p>
            <a:r>
              <a:rPr lang="en-US" dirty="0" smtClean="0">
                <a:solidFill>
                  <a:srgbClr val="FFFFFF"/>
                </a:solidFill>
                <a:latin typeface="Segoe"/>
                <a:cs typeface="Segoe"/>
              </a:rPr>
              <a:t>Also predict correction to </a:t>
            </a:r>
            <a:r>
              <a:rPr lang="en-US" i="1" dirty="0" smtClean="0">
                <a:solidFill>
                  <a:srgbClr val="FFFFFF"/>
                </a:solidFill>
                <a:latin typeface="Times"/>
                <a:cs typeface="Times"/>
              </a:rPr>
              <a:t>X</a:t>
            </a:r>
            <a:r>
              <a:rPr lang="en-US" i="1" baseline="-25000" dirty="0" smtClean="0">
                <a:solidFill>
                  <a:srgbClr val="FFFFFF"/>
                </a:solidFill>
                <a:latin typeface="Times"/>
                <a:cs typeface="Times"/>
              </a:rPr>
              <a:t>t-2</a:t>
            </a:r>
            <a:r>
              <a:rPr lang="en-US" baseline="-25000" dirty="0" smtClean="0">
                <a:solidFill>
                  <a:srgbClr val="FFFFFF"/>
                </a:solidFill>
                <a:latin typeface="Segoe"/>
                <a:cs typeface="Segoe"/>
              </a:rPr>
              <a:t> </a:t>
            </a:r>
            <a:r>
              <a:rPr lang="en-US" dirty="0">
                <a:solidFill>
                  <a:srgbClr val="FFFFFF"/>
                </a:solidFill>
                <a:latin typeface="Segoe"/>
                <a:cs typeface="Segoe"/>
              </a:rPr>
              <a:t>from </a:t>
            </a:r>
            <a:r>
              <a:rPr lang="en-US" i="1" dirty="0">
                <a:solidFill>
                  <a:srgbClr val="FFFFFF"/>
                </a:solidFill>
                <a:latin typeface="Times"/>
                <a:cs typeface="Times"/>
              </a:rPr>
              <a:t>X</a:t>
            </a:r>
            <a:r>
              <a:rPr lang="en-US" i="1" baseline="-25000" dirty="0">
                <a:solidFill>
                  <a:srgbClr val="FFFFFF"/>
                </a:solidFill>
                <a:latin typeface="Times"/>
                <a:cs typeface="Times"/>
              </a:rPr>
              <a:t>t</a:t>
            </a:r>
            <a:r>
              <a:rPr lang="en-US" i="1" baseline="-25000" dirty="0" smtClean="0">
                <a:solidFill>
                  <a:srgbClr val="FFFFFF"/>
                </a:solidFill>
                <a:latin typeface="Times"/>
                <a:cs typeface="Times"/>
              </a:rPr>
              <a:t>-1</a:t>
            </a:r>
            <a:r>
              <a:rPr lang="en-US" dirty="0" smtClean="0">
                <a:solidFill>
                  <a:srgbClr val="FFFFFF"/>
                </a:solidFill>
                <a:latin typeface="Segoe"/>
                <a:cs typeface="Segoe"/>
              </a:rPr>
              <a:t>: </a:t>
            </a:r>
          </a:p>
          <a:p>
            <a:pPr marL="0" indent="0">
              <a:buNone/>
            </a:pPr>
            <a:endParaRPr lang="en-US" sz="5000" dirty="0" smtClean="0">
              <a:latin typeface="Segoe"/>
              <a:cs typeface="Segoe"/>
            </a:endParaRPr>
          </a:p>
          <a:p>
            <a:pPr marL="457046" lvl="1" indent="0">
              <a:buNone/>
            </a:pPr>
            <a:r>
              <a:rPr lang="en-US" dirty="0">
                <a:latin typeface="Segoe"/>
                <a:cs typeface="Segoe"/>
              </a:rPr>
              <a:t> </a:t>
            </a:r>
            <a:endParaRPr lang="en-US" dirty="0" smtClean="0">
              <a:latin typeface="Segoe"/>
              <a:cs typeface="Segoe"/>
            </a:endParaRPr>
          </a:p>
          <a:p>
            <a:pPr marL="457046" lvl="1" indent="0">
              <a:buNone/>
            </a:pPr>
            <a:endParaRPr lang="en-US" dirty="0">
              <a:latin typeface="Segoe"/>
              <a:cs typeface="Segoe"/>
            </a:endParaRPr>
          </a:p>
          <a:p>
            <a:r>
              <a:rPr lang="en-US" dirty="0" smtClean="0">
                <a:latin typeface="Segoe"/>
                <a:cs typeface="Segoe"/>
              </a:rPr>
              <a:t> </a:t>
            </a:r>
          </a:p>
          <a:p>
            <a:pPr marL="0" indent="0">
              <a:buNone/>
            </a:pPr>
            <a:endParaRPr lang="en-US" dirty="0" smtClean="0">
              <a:latin typeface="Segoe"/>
              <a:cs typeface="Segoe"/>
            </a:endParaRPr>
          </a:p>
          <a:p>
            <a:pPr marL="0" indent="0">
              <a:buNone/>
            </a:pPr>
            <a:endParaRPr lang="en-US" dirty="0">
              <a:latin typeface="Segoe"/>
              <a:cs typeface="Segoe"/>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725704110"/>
              </p:ext>
            </p:extLst>
          </p:nvPr>
        </p:nvGraphicFramePr>
        <p:xfrm>
          <a:off x="836008" y="5467483"/>
          <a:ext cx="9282113" cy="800100"/>
        </p:xfrm>
        <a:graphic>
          <a:graphicData uri="http://schemas.openxmlformats.org/presentationml/2006/ole">
            <mc:AlternateContent xmlns:mc="http://schemas.openxmlformats.org/markup-compatibility/2006">
              <mc:Choice xmlns:v="urn:schemas-microsoft-com:vml" Requires="v">
                <p:oleObj spid="_x0000_s637060" name="Equation" r:id="rId4" imgW="2806700" imgH="241300" progId="Equation.DSMT4">
                  <p:embed/>
                </p:oleObj>
              </mc:Choice>
              <mc:Fallback>
                <p:oleObj name="Equation" r:id="rId4" imgW="2806700" imgH="241300" progId="Equation.DSMT4">
                  <p:embed/>
                  <p:pic>
                    <p:nvPicPr>
                      <p:cNvPr id="0" name=""/>
                      <p:cNvPicPr>
                        <a:picLocks noChangeAspect="1" noChangeArrowheads="1"/>
                      </p:cNvPicPr>
                      <p:nvPr/>
                    </p:nvPicPr>
                    <p:blipFill>
                      <a:blip r:embed="rId5"/>
                      <a:srcRect/>
                      <a:stretch>
                        <a:fillRect/>
                      </a:stretch>
                    </p:blipFill>
                    <p:spPr bwMode="auto">
                      <a:xfrm>
                        <a:off x="836008" y="5467483"/>
                        <a:ext cx="9282113" cy="800100"/>
                      </a:xfrm>
                      <a:prstGeom prst="rect">
                        <a:avLst/>
                      </a:prstGeom>
                      <a:noFill/>
                      <a:extLst/>
                    </p:spPr>
                  </p:pic>
                </p:oleObj>
              </mc:Fallback>
            </mc:AlternateContent>
          </a:graphicData>
        </a:graphic>
      </p:graphicFrame>
      <p:sp>
        <p:nvSpPr>
          <p:cNvPr id="11" name="TextBox 10"/>
          <p:cNvSpPr txBox="1"/>
          <p:nvPr/>
        </p:nvSpPr>
        <p:spPr>
          <a:xfrm>
            <a:off x="365593" y="3810268"/>
            <a:ext cx="7985292" cy="646331"/>
          </a:xfrm>
          <a:prstGeom prst="rect">
            <a:avLst/>
          </a:prstGeom>
          <a:noFill/>
        </p:spPr>
        <p:txBody>
          <a:bodyPr wrap="square" rtlCol="0">
            <a:spAutoFit/>
          </a:bodyPr>
          <a:lstStyle/>
          <a:p>
            <a:r>
              <a:rPr lang="en-US" sz="3600" dirty="0">
                <a:latin typeface="Segoe"/>
                <a:cs typeface="Segoe"/>
              </a:rPr>
              <a:t>w</a:t>
            </a:r>
            <a:r>
              <a:rPr lang="en-US" sz="3600" dirty="0" smtClean="0">
                <a:latin typeface="Segoe"/>
                <a:cs typeface="Segoe"/>
              </a:rPr>
              <a:t>hat I can’t explain about</a:t>
            </a:r>
            <a:r>
              <a:rPr lang="en-US" sz="3600" dirty="0" smtClean="0">
                <a:latin typeface="Times"/>
                <a:cs typeface="Times"/>
              </a:rPr>
              <a:t> </a:t>
            </a:r>
            <a:r>
              <a:rPr lang="en-US" sz="3600" i="1" dirty="0" err="1" smtClean="0">
                <a:latin typeface="Times"/>
                <a:cs typeface="Times"/>
              </a:rPr>
              <a:t>X</a:t>
            </a:r>
            <a:r>
              <a:rPr lang="en-US" sz="3600" i="1" baseline="-25000" dirty="0" err="1" smtClean="0">
                <a:latin typeface="Times"/>
                <a:cs typeface="Times"/>
              </a:rPr>
              <a:t>t</a:t>
            </a:r>
            <a:r>
              <a:rPr lang="en-US" sz="3600" baseline="-25000" dirty="0" smtClean="0">
                <a:latin typeface="Times"/>
                <a:cs typeface="Times"/>
              </a:rPr>
              <a:t> </a:t>
            </a:r>
            <a:r>
              <a:rPr lang="en-US" sz="3600" dirty="0" smtClean="0">
                <a:latin typeface="Segoe"/>
                <a:cs typeface="Segoe"/>
              </a:rPr>
              <a:t>from </a:t>
            </a:r>
            <a:r>
              <a:rPr lang="en-US" sz="3600" i="1" dirty="0" smtClean="0">
                <a:latin typeface="Times"/>
                <a:cs typeface="Times"/>
              </a:rPr>
              <a:t>X</a:t>
            </a:r>
            <a:r>
              <a:rPr lang="en-US" sz="3600" i="1" baseline="-25000" dirty="0" smtClean="0">
                <a:latin typeface="Times"/>
                <a:cs typeface="Times"/>
              </a:rPr>
              <a:t>t-1</a:t>
            </a:r>
            <a:r>
              <a:rPr lang="en-US" sz="3600" dirty="0" smtClean="0">
                <a:latin typeface="Times"/>
                <a:cs typeface="Times"/>
              </a:rPr>
              <a:t> ?</a:t>
            </a:r>
            <a:endParaRPr lang="en-US" sz="3600" dirty="0">
              <a:latin typeface="Times"/>
              <a:cs typeface="Times"/>
            </a:endParaRPr>
          </a:p>
        </p:txBody>
      </p:sp>
      <p:sp>
        <p:nvSpPr>
          <p:cNvPr id="12" name="TextBox 11"/>
          <p:cNvSpPr txBox="1"/>
          <p:nvPr/>
        </p:nvSpPr>
        <p:spPr>
          <a:xfrm>
            <a:off x="2788508" y="1384003"/>
            <a:ext cx="9403492" cy="646331"/>
          </a:xfrm>
          <a:prstGeom prst="rect">
            <a:avLst/>
          </a:prstGeom>
          <a:noFill/>
        </p:spPr>
        <p:txBody>
          <a:bodyPr wrap="square" rtlCol="0">
            <a:spAutoFit/>
          </a:bodyPr>
          <a:lstStyle/>
          <a:p>
            <a:r>
              <a:rPr lang="en-US" sz="3600" dirty="0" smtClean="0">
                <a:latin typeface="Segoe"/>
                <a:cs typeface="Segoe"/>
              </a:rPr>
              <a:t>This is what I can’t explain about</a:t>
            </a:r>
            <a:r>
              <a:rPr lang="en-US" sz="3600" dirty="0" smtClean="0">
                <a:latin typeface="Times"/>
                <a:cs typeface="Times"/>
              </a:rPr>
              <a:t> </a:t>
            </a:r>
            <a:r>
              <a:rPr lang="en-US" sz="3600" i="1" dirty="0" smtClean="0">
                <a:latin typeface="Times"/>
                <a:cs typeface="Times"/>
              </a:rPr>
              <a:t>X</a:t>
            </a:r>
            <a:r>
              <a:rPr lang="en-US" sz="3600" i="1" baseline="-25000" dirty="0" smtClean="0">
                <a:latin typeface="Times"/>
                <a:cs typeface="Times"/>
              </a:rPr>
              <a:t>t-2</a:t>
            </a:r>
            <a:r>
              <a:rPr lang="en-US" sz="3600" baseline="-25000" dirty="0" smtClean="0">
                <a:latin typeface="Times"/>
                <a:cs typeface="Times"/>
              </a:rPr>
              <a:t> </a:t>
            </a:r>
            <a:r>
              <a:rPr lang="en-US" sz="3600" dirty="0" smtClean="0">
                <a:latin typeface="Segoe"/>
                <a:cs typeface="Segoe"/>
              </a:rPr>
              <a:t>from </a:t>
            </a:r>
            <a:r>
              <a:rPr lang="en-US" sz="3600" i="1" dirty="0" smtClean="0">
                <a:latin typeface="Times"/>
                <a:cs typeface="Times"/>
              </a:rPr>
              <a:t>X</a:t>
            </a:r>
            <a:r>
              <a:rPr lang="en-US" sz="3600" i="1" baseline="-25000" dirty="0" smtClean="0">
                <a:latin typeface="Times"/>
                <a:cs typeface="Times"/>
              </a:rPr>
              <a:t>t-1</a:t>
            </a:r>
            <a:r>
              <a:rPr lang="en-US" sz="3600" dirty="0" smtClean="0">
                <a:latin typeface="Times"/>
                <a:cs typeface="Times"/>
              </a:rPr>
              <a:t>. </a:t>
            </a:r>
            <a:endParaRPr lang="en-US" sz="3600" dirty="0">
              <a:latin typeface="Times"/>
              <a:cs typeface="Times"/>
            </a:endParaRPr>
          </a:p>
        </p:txBody>
      </p:sp>
      <p:cxnSp>
        <p:nvCxnSpPr>
          <p:cNvPr id="13" name="Straight Arrow Connector 12"/>
          <p:cNvCxnSpPr/>
          <p:nvPr/>
        </p:nvCxnSpPr>
        <p:spPr>
          <a:xfrm>
            <a:off x="5734016" y="4503043"/>
            <a:ext cx="846633" cy="8852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8581784" y="2251522"/>
            <a:ext cx="2193548" cy="3290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556074" y="2691029"/>
            <a:ext cx="6987792" cy="646331"/>
          </a:xfrm>
          <a:prstGeom prst="rect">
            <a:avLst/>
          </a:prstGeom>
          <a:noFill/>
        </p:spPr>
        <p:txBody>
          <a:bodyPr wrap="square" rtlCol="0">
            <a:spAutoFit/>
          </a:bodyPr>
          <a:lstStyle/>
          <a:p>
            <a:r>
              <a:rPr lang="en-US" sz="3600" dirty="0" smtClean="0">
                <a:latin typeface="Segoe"/>
                <a:cs typeface="Segoe"/>
              </a:rPr>
              <a:t>Can I use it to predict</a:t>
            </a:r>
            <a:endParaRPr lang="en-US" sz="3600" dirty="0">
              <a:latin typeface="Times"/>
              <a:cs typeface="Times"/>
            </a:endParaRPr>
          </a:p>
        </p:txBody>
      </p:sp>
    </p:spTree>
    <p:extLst>
      <p:ext uri="{BB962C8B-B14F-4D97-AF65-F5344CB8AC3E}">
        <p14:creationId xmlns:p14="http://schemas.microsoft.com/office/powerpoint/2010/main" val="2551012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79413" y="1597233"/>
            <a:ext cx="11525250" cy="5081381"/>
          </a:xfrm>
        </p:spPr>
        <p:txBody>
          <a:bodyPr/>
          <a:lstStyle/>
          <a:p>
            <a:r>
              <a:rPr lang="en-US" dirty="0" smtClean="0"/>
              <a:t>Data from model:</a:t>
            </a:r>
            <a:endParaRPr lang="en-US" dirty="0"/>
          </a:p>
        </p:txBody>
      </p:sp>
      <p:pic>
        <p:nvPicPr>
          <p:cNvPr id="4" name="Picture 3" descr="AR1mode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733" y="1385551"/>
            <a:ext cx="7030394" cy="527279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466432295"/>
              </p:ext>
            </p:extLst>
          </p:nvPr>
        </p:nvGraphicFramePr>
        <p:xfrm>
          <a:off x="4097050" y="750069"/>
          <a:ext cx="2970213" cy="663575"/>
        </p:xfrm>
        <a:graphic>
          <a:graphicData uri="http://schemas.openxmlformats.org/presentationml/2006/ole">
            <mc:AlternateContent xmlns:mc="http://schemas.openxmlformats.org/markup-compatibility/2006">
              <mc:Choice xmlns:v="urn:schemas-microsoft-com:vml" Requires="v">
                <p:oleObj spid="_x0000_s638083" name="Equation" r:id="rId5" imgW="914400" imgH="203200" progId="Equation.DSMT4">
                  <p:embed/>
                </p:oleObj>
              </mc:Choice>
              <mc:Fallback>
                <p:oleObj name="Equation" r:id="rId5" imgW="914400" imgH="203200" progId="Equation.DSMT4">
                  <p:embed/>
                  <p:pic>
                    <p:nvPicPr>
                      <p:cNvPr id="0" name=""/>
                      <p:cNvPicPr>
                        <a:picLocks noChangeAspect="1" noChangeArrowheads="1"/>
                      </p:cNvPicPr>
                      <p:nvPr/>
                    </p:nvPicPr>
                    <p:blipFill>
                      <a:blip r:embed="rId6"/>
                      <a:srcRect/>
                      <a:stretch>
                        <a:fillRect/>
                      </a:stretch>
                    </p:blipFill>
                    <p:spPr bwMode="auto">
                      <a:xfrm>
                        <a:off x="4097050" y="750069"/>
                        <a:ext cx="2970213" cy="663575"/>
                      </a:xfrm>
                      <a:prstGeom prst="rect">
                        <a:avLst/>
                      </a:prstGeom>
                      <a:noFill/>
                      <a:extLst/>
                    </p:spPr>
                  </p:pic>
                </p:oleObj>
              </mc:Fallback>
            </mc:AlternateContent>
          </a:graphicData>
        </a:graphic>
      </p:graphicFrame>
    </p:spTree>
    <p:extLst>
      <p:ext uri="{BB962C8B-B14F-4D97-AF65-F5344CB8AC3E}">
        <p14:creationId xmlns:p14="http://schemas.microsoft.com/office/powerpoint/2010/main" val="168406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0" y="1597233"/>
            <a:ext cx="4983591" cy="5081381"/>
          </a:xfrm>
        </p:spPr>
        <p:txBody>
          <a:bodyPr/>
          <a:lstStyle/>
          <a:p>
            <a:r>
              <a:rPr lang="en-US" dirty="0" smtClean="0"/>
              <a:t>Sample </a:t>
            </a:r>
            <a:r>
              <a:rPr lang="en-US" dirty="0"/>
              <a:t>a</a:t>
            </a:r>
            <a:r>
              <a:rPr lang="en-US" dirty="0" smtClean="0"/>
              <a:t>utocorrelation doesn’t tell me anything.</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10632124"/>
              </p:ext>
            </p:extLst>
          </p:nvPr>
        </p:nvGraphicFramePr>
        <p:xfrm>
          <a:off x="4097050" y="750069"/>
          <a:ext cx="2970213" cy="663575"/>
        </p:xfrm>
        <a:graphic>
          <a:graphicData uri="http://schemas.openxmlformats.org/presentationml/2006/ole">
            <mc:AlternateContent xmlns:mc="http://schemas.openxmlformats.org/markup-compatibility/2006">
              <mc:Choice xmlns:v="urn:schemas-microsoft-com:vml" Requires="v">
                <p:oleObj spid="_x0000_s639108" name="Equation" r:id="rId4" imgW="914400" imgH="203200" progId="Equation.DSMT4">
                  <p:embed/>
                </p:oleObj>
              </mc:Choice>
              <mc:Fallback>
                <p:oleObj name="Equation" r:id="rId4" imgW="914400" imgH="203200" progId="Equation.DSMT4">
                  <p:embed/>
                  <p:pic>
                    <p:nvPicPr>
                      <p:cNvPr id="0" name=""/>
                      <p:cNvPicPr>
                        <a:picLocks noChangeAspect="1" noChangeArrowheads="1"/>
                      </p:cNvPicPr>
                      <p:nvPr/>
                    </p:nvPicPr>
                    <p:blipFill>
                      <a:blip r:embed="rId5"/>
                      <a:srcRect/>
                      <a:stretch>
                        <a:fillRect/>
                      </a:stretch>
                    </p:blipFill>
                    <p:spPr bwMode="auto">
                      <a:xfrm>
                        <a:off x="4097050" y="750069"/>
                        <a:ext cx="2970213" cy="663575"/>
                      </a:xfrm>
                      <a:prstGeom prst="rect">
                        <a:avLst/>
                      </a:prstGeom>
                      <a:noFill/>
                      <a:extLst/>
                    </p:spPr>
                  </p:pic>
                </p:oleObj>
              </mc:Fallback>
            </mc:AlternateContent>
          </a:graphicData>
        </a:graphic>
      </p:graphicFrame>
      <p:pic>
        <p:nvPicPr>
          <p:cNvPr id="6" name="Picture 5" descr="AR1modelAutocor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3590" y="1451693"/>
            <a:ext cx="7208409" cy="5406307"/>
          </a:xfrm>
          <a:prstGeom prst="rect">
            <a:avLst/>
          </a:prstGeom>
        </p:spPr>
      </p:pic>
    </p:spTree>
    <p:extLst>
      <p:ext uri="{BB962C8B-B14F-4D97-AF65-F5344CB8AC3E}">
        <p14:creationId xmlns:p14="http://schemas.microsoft.com/office/powerpoint/2010/main" val="278095876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79413" y="1597233"/>
            <a:ext cx="4604178" cy="5081381"/>
          </a:xfrm>
        </p:spPr>
        <p:txBody>
          <a:bodyPr/>
          <a:lstStyle/>
          <a:p>
            <a:r>
              <a:rPr lang="en-US" dirty="0" smtClean="0"/>
              <a:t>Partial autocorrelation tells me a lot!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168430558"/>
              </p:ext>
            </p:extLst>
          </p:nvPr>
        </p:nvGraphicFramePr>
        <p:xfrm>
          <a:off x="4097050" y="750069"/>
          <a:ext cx="2970213" cy="663575"/>
        </p:xfrm>
        <a:graphic>
          <a:graphicData uri="http://schemas.openxmlformats.org/presentationml/2006/ole">
            <mc:AlternateContent xmlns:mc="http://schemas.openxmlformats.org/markup-compatibility/2006">
              <mc:Choice xmlns:v="urn:schemas-microsoft-com:vml" Requires="v">
                <p:oleObj spid="_x0000_s640131" name="Equation" r:id="rId4" imgW="914400" imgH="203200" progId="Equation.DSMT4">
                  <p:embed/>
                </p:oleObj>
              </mc:Choice>
              <mc:Fallback>
                <p:oleObj name="Equation" r:id="rId4" imgW="914400" imgH="203200" progId="Equation.DSMT4">
                  <p:embed/>
                  <p:pic>
                    <p:nvPicPr>
                      <p:cNvPr id="0" name=""/>
                      <p:cNvPicPr>
                        <a:picLocks noChangeAspect="1" noChangeArrowheads="1"/>
                      </p:cNvPicPr>
                      <p:nvPr/>
                    </p:nvPicPr>
                    <p:blipFill>
                      <a:blip r:embed="rId5"/>
                      <a:srcRect/>
                      <a:stretch>
                        <a:fillRect/>
                      </a:stretch>
                    </p:blipFill>
                    <p:spPr bwMode="auto">
                      <a:xfrm>
                        <a:off x="4097050" y="750069"/>
                        <a:ext cx="2970213" cy="663575"/>
                      </a:xfrm>
                      <a:prstGeom prst="rect">
                        <a:avLst/>
                      </a:prstGeom>
                      <a:noFill/>
                      <a:extLst/>
                    </p:spPr>
                  </p:pic>
                </p:oleObj>
              </mc:Fallback>
            </mc:AlternateContent>
          </a:graphicData>
        </a:graphic>
      </p:graphicFrame>
      <p:pic>
        <p:nvPicPr>
          <p:cNvPr id="4" name="Picture 3" descr="AR1modelParcor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5107" y="1495212"/>
            <a:ext cx="7150383" cy="5362787"/>
          </a:xfrm>
          <a:prstGeom prst="rect">
            <a:avLst/>
          </a:prstGeom>
        </p:spPr>
      </p:pic>
    </p:spTree>
    <p:extLst>
      <p:ext uri="{BB962C8B-B14F-4D97-AF65-F5344CB8AC3E}">
        <p14:creationId xmlns:p14="http://schemas.microsoft.com/office/powerpoint/2010/main" val="284937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500AutoCor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85" y="0"/>
            <a:ext cx="9023827" cy="6767870"/>
          </a:xfrm>
          <a:prstGeom prst="rect">
            <a:avLst/>
          </a:prstGeom>
        </p:spPr>
      </p:pic>
      <p:sp>
        <p:nvSpPr>
          <p:cNvPr id="14" name="Left Arrow 13"/>
          <p:cNvSpPr/>
          <p:nvPr/>
        </p:nvSpPr>
        <p:spPr>
          <a:xfrm>
            <a:off x="3048000" y="723124"/>
            <a:ext cx="6350000" cy="39056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398005" y="737484"/>
            <a:ext cx="2969845" cy="1938992"/>
          </a:xfrm>
          <a:prstGeom prst="rect">
            <a:avLst/>
          </a:prstGeom>
          <a:noFill/>
        </p:spPr>
        <p:txBody>
          <a:bodyPr wrap="square" rtlCol="0">
            <a:spAutoFit/>
          </a:bodyPr>
          <a:lstStyle/>
          <a:p>
            <a:r>
              <a:rPr lang="en-US" sz="2400" dirty="0" smtClean="0">
                <a:latin typeface="Segoe"/>
                <a:cs typeface="Segoe"/>
              </a:rPr>
              <a:t>This means the value at time t is highly correlated with the value at t-2</a:t>
            </a:r>
          </a:p>
          <a:p>
            <a:r>
              <a:rPr lang="en-US" sz="2400" dirty="0" smtClean="0">
                <a:latin typeface="Segoe"/>
                <a:cs typeface="Segoe"/>
              </a:rPr>
              <a:t>(but not as much)</a:t>
            </a:r>
            <a:endParaRPr lang="en-US" sz="2400" dirty="0">
              <a:latin typeface="Segoe"/>
              <a:cs typeface="Segoe"/>
            </a:endParaRPr>
          </a:p>
        </p:txBody>
      </p:sp>
    </p:spTree>
    <p:extLst>
      <p:ext uri="{BB962C8B-B14F-4D97-AF65-F5344CB8AC3E}">
        <p14:creationId xmlns:p14="http://schemas.microsoft.com/office/powerpoint/2010/main" val="15405382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15036954"/>
              </p:ext>
            </p:extLst>
          </p:nvPr>
        </p:nvGraphicFramePr>
        <p:xfrm>
          <a:off x="2328097" y="1195977"/>
          <a:ext cx="7140575" cy="798513"/>
        </p:xfrm>
        <a:graphic>
          <a:graphicData uri="http://schemas.openxmlformats.org/presentationml/2006/ole">
            <mc:AlternateContent xmlns:mc="http://schemas.openxmlformats.org/markup-compatibility/2006">
              <mc:Choice xmlns:v="urn:schemas-microsoft-com:vml" Requires="v">
                <p:oleObj spid="_x0000_s635252" name="Equation" r:id="rId4" imgW="2159000" imgH="241300" progId="Equation.DSMT4">
                  <p:embed/>
                </p:oleObj>
              </mc:Choice>
              <mc:Fallback>
                <p:oleObj name="Equation" r:id="rId4" imgW="2159000" imgH="241300" progId="Equation.DSMT4">
                  <p:embed/>
                  <p:pic>
                    <p:nvPicPr>
                      <p:cNvPr id="0" name=""/>
                      <p:cNvPicPr>
                        <a:picLocks noChangeAspect="1" noChangeArrowheads="1"/>
                      </p:cNvPicPr>
                      <p:nvPr/>
                    </p:nvPicPr>
                    <p:blipFill>
                      <a:blip r:embed="rId5"/>
                      <a:srcRect/>
                      <a:stretch>
                        <a:fillRect/>
                      </a:stretch>
                    </p:blipFill>
                    <p:spPr bwMode="auto">
                      <a:xfrm>
                        <a:off x="2328097" y="1195977"/>
                        <a:ext cx="7140575" cy="798513"/>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32992623"/>
              </p:ext>
            </p:extLst>
          </p:nvPr>
        </p:nvGraphicFramePr>
        <p:xfrm>
          <a:off x="2124650" y="2079097"/>
          <a:ext cx="7813675" cy="798512"/>
        </p:xfrm>
        <a:graphic>
          <a:graphicData uri="http://schemas.openxmlformats.org/presentationml/2006/ole">
            <mc:AlternateContent xmlns:mc="http://schemas.openxmlformats.org/markup-compatibility/2006">
              <mc:Choice xmlns:v="urn:schemas-microsoft-com:vml" Requires="v">
                <p:oleObj spid="_x0000_s635253" name="Equation" r:id="rId6" imgW="2362200" imgH="241300" progId="Equation.DSMT4">
                  <p:embed/>
                </p:oleObj>
              </mc:Choice>
              <mc:Fallback>
                <p:oleObj name="Equation" r:id="rId6" imgW="2362200" imgH="241300" progId="Equation.DSMT4">
                  <p:embed/>
                  <p:pic>
                    <p:nvPicPr>
                      <p:cNvPr id="0" name=""/>
                      <p:cNvPicPr>
                        <a:picLocks noChangeAspect="1" noChangeArrowheads="1"/>
                      </p:cNvPicPr>
                      <p:nvPr/>
                    </p:nvPicPr>
                    <p:blipFill>
                      <a:blip r:embed="rId7"/>
                      <a:srcRect/>
                      <a:stretch>
                        <a:fillRect/>
                      </a:stretch>
                    </p:blipFill>
                    <p:spPr bwMode="auto">
                      <a:xfrm>
                        <a:off x="2124650" y="2079097"/>
                        <a:ext cx="7813675" cy="798512"/>
                      </a:xfrm>
                      <a:prstGeom prst="rect">
                        <a:avLst/>
                      </a:prstGeom>
                      <a:noFill/>
                      <a:extLst/>
                    </p:spPr>
                  </p:pic>
                </p:oleObj>
              </mc:Fallback>
            </mc:AlternateContent>
          </a:graphicData>
        </a:graphic>
      </p:graphicFrame>
      <p:sp>
        <p:nvSpPr>
          <p:cNvPr id="4" name="Content Placeholder 3"/>
          <p:cNvSpPr>
            <a:spLocks noGrp="1"/>
          </p:cNvSpPr>
          <p:nvPr>
            <p:ph sz="quarter" idx="10"/>
          </p:nvPr>
        </p:nvSpPr>
        <p:spPr>
          <a:xfrm>
            <a:off x="379413" y="4714724"/>
            <a:ext cx="11525250" cy="1963889"/>
          </a:xfrm>
        </p:spPr>
        <p:txBody>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92846009"/>
              </p:ext>
            </p:extLst>
          </p:nvPr>
        </p:nvGraphicFramePr>
        <p:xfrm>
          <a:off x="1124634" y="3427643"/>
          <a:ext cx="9282113" cy="800100"/>
        </p:xfrm>
        <a:graphic>
          <a:graphicData uri="http://schemas.openxmlformats.org/presentationml/2006/ole">
            <mc:AlternateContent xmlns:mc="http://schemas.openxmlformats.org/markup-compatibility/2006">
              <mc:Choice xmlns:v="urn:schemas-microsoft-com:vml" Requires="v">
                <p:oleObj spid="_x0000_s635254" name="Equation" r:id="rId8" imgW="2806700" imgH="241300" progId="Equation.DSMT4">
                  <p:embed/>
                </p:oleObj>
              </mc:Choice>
              <mc:Fallback>
                <p:oleObj name="Equation" r:id="rId8" imgW="2806700" imgH="241300" progId="Equation.DSMT4">
                  <p:embed/>
                  <p:pic>
                    <p:nvPicPr>
                      <p:cNvPr id="0" name=""/>
                      <p:cNvPicPr>
                        <a:picLocks noChangeAspect="1" noChangeArrowheads="1"/>
                      </p:cNvPicPr>
                      <p:nvPr/>
                    </p:nvPicPr>
                    <p:blipFill>
                      <a:blip r:embed="rId9"/>
                      <a:srcRect/>
                      <a:stretch>
                        <a:fillRect/>
                      </a:stretch>
                    </p:blipFill>
                    <p:spPr bwMode="auto">
                      <a:xfrm>
                        <a:off x="1124634" y="3427643"/>
                        <a:ext cx="9282113" cy="800100"/>
                      </a:xfrm>
                      <a:prstGeom prst="rect">
                        <a:avLst/>
                      </a:prstGeom>
                      <a:noFill/>
                      <a:extLst/>
                    </p:spPr>
                  </p:pic>
                </p:oleObj>
              </mc:Fallback>
            </mc:AlternateContent>
          </a:graphicData>
        </a:graphic>
      </p:graphicFrame>
    </p:spTree>
    <p:extLst>
      <p:ext uri="{BB962C8B-B14F-4D97-AF65-F5344CB8AC3E}">
        <p14:creationId xmlns:p14="http://schemas.microsoft.com/office/powerpoint/2010/main" val="2158144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3" name="Content Placeholder 2"/>
          <p:cNvSpPr>
            <a:spLocks noGrp="1"/>
          </p:cNvSpPr>
          <p:nvPr>
            <p:ph sz="quarter" idx="10"/>
          </p:nvPr>
        </p:nvSpPr>
        <p:spPr>
          <a:xfrm>
            <a:off x="379413" y="1138057"/>
            <a:ext cx="11525250" cy="5290388"/>
          </a:xfrm>
        </p:spPr>
        <p:txBody>
          <a:bodyPr/>
          <a:lstStyle/>
          <a:p>
            <a:r>
              <a:rPr lang="en-US" dirty="0" smtClean="0">
                <a:latin typeface="Segoe"/>
                <a:cs typeface="Segoe"/>
              </a:rPr>
              <a:t>Do the following: use a linear model to predict </a:t>
            </a:r>
            <a:r>
              <a:rPr lang="en-US" dirty="0" err="1" smtClean="0">
                <a:latin typeface="Segoe"/>
                <a:cs typeface="Segoe"/>
              </a:rPr>
              <a:t>X</a:t>
            </a:r>
            <a:r>
              <a:rPr lang="en-US" baseline="-25000" dirty="0" err="1" smtClean="0">
                <a:latin typeface="Segoe"/>
                <a:cs typeface="Segoe"/>
              </a:rPr>
              <a:t>t</a:t>
            </a:r>
            <a:r>
              <a:rPr lang="en-US" baseline="-25000" dirty="0" smtClean="0">
                <a:latin typeface="Segoe"/>
                <a:cs typeface="Segoe"/>
              </a:rPr>
              <a:t> </a:t>
            </a:r>
            <a:r>
              <a:rPr lang="en-US" dirty="0" smtClean="0">
                <a:latin typeface="Segoe"/>
                <a:cs typeface="Segoe"/>
              </a:rPr>
              <a:t>from lags: </a:t>
            </a:r>
            <a:endParaRPr lang="en-US" dirty="0">
              <a:latin typeface="Segoe"/>
              <a:cs typeface="Segoe"/>
            </a:endParaRPr>
          </a:p>
          <a:p>
            <a:pPr marL="0" indent="0">
              <a:buNone/>
            </a:pPr>
            <a:endParaRPr lang="en-US" sz="5000" dirty="0" smtClean="0">
              <a:latin typeface="Segoe"/>
              <a:cs typeface="Segoe"/>
            </a:endParaRPr>
          </a:p>
          <a:p>
            <a:pPr marL="0" indent="0">
              <a:buNone/>
            </a:pPr>
            <a:r>
              <a:rPr lang="en-US" dirty="0">
                <a:latin typeface="Segoe"/>
                <a:cs typeface="Segoe"/>
              </a:rPr>
              <a:t>	U</a:t>
            </a:r>
            <a:r>
              <a:rPr lang="en-US" dirty="0" smtClean="0">
                <a:latin typeface="Segoe"/>
                <a:cs typeface="Segoe"/>
              </a:rPr>
              <a:t>se least squares to get coefficients:</a:t>
            </a:r>
          </a:p>
          <a:p>
            <a:pPr marL="0" indent="0">
              <a:buNone/>
            </a:pPr>
            <a:endParaRPr lang="en-US" dirty="0">
              <a:latin typeface="Segoe"/>
              <a:cs typeface="Segoe"/>
            </a:endParaRPr>
          </a:p>
          <a:p>
            <a:r>
              <a:rPr lang="en-US" dirty="0" smtClean="0">
                <a:latin typeface="Segoe"/>
                <a:cs typeface="Segoe"/>
              </a:rPr>
              <a:t>Use </a:t>
            </a:r>
            <a:r>
              <a:rPr lang="en-US" dirty="0">
                <a:latin typeface="Segoe"/>
                <a:cs typeface="Segoe"/>
              </a:rPr>
              <a:t>a linear model to predict </a:t>
            </a:r>
            <a:r>
              <a:rPr lang="en-US" dirty="0" err="1" smtClean="0">
                <a:latin typeface="Segoe"/>
                <a:cs typeface="Segoe"/>
              </a:rPr>
              <a:t>X</a:t>
            </a:r>
            <a:r>
              <a:rPr lang="en-US" baseline="-25000" dirty="0" err="1" smtClean="0">
                <a:latin typeface="Segoe"/>
                <a:cs typeface="Segoe"/>
              </a:rPr>
              <a:t>t</a:t>
            </a:r>
            <a:r>
              <a:rPr lang="en-US" baseline="-25000" dirty="0" smtClean="0">
                <a:latin typeface="Segoe"/>
                <a:cs typeface="Segoe"/>
              </a:rPr>
              <a:t>-u </a:t>
            </a:r>
            <a:r>
              <a:rPr lang="en-US" dirty="0">
                <a:latin typeface="Segoe"/>
                <a:cs typeface="Segoe"/>
              </a:rPr>
              <a:t>from lags: </a:t>
            </a:r>
            <a:endParaRPr lang="en-US" dirty="0" smtClean="0">
              <a:latin typeface="Segoe"/>
              <a:cs typeface="Segoe"/>
            </a:endParaRPr>
          </a:p>
          <a:p>
            <a:pPr marL="0" indent="0">
              <a:buNone/>
            </a:pPr>
            <a:endParaRPr lang="en-US" sz="6000" dirty="0" smtClean="0">
              <a:latin typeface="Segoe"/>
              <a:cs typeface="Segoe"/>
            </a:endParaRPr>
          </a:p>
          <a:p>
            <a:pPr marL="457046" lvl="1" indent="0">
              <a:buNone/>
            </a:pPr>
            <a:r>
              <a:rPr lang="en-US" dirty="0">
                <a:latin typeface="Segoe"/>
                <a:cs typeface="Segoe"/>
              </a:rPr>
              <a:t> </a:t>
            </a:r>
            <a:r>
              <a:rPr lang="en-US" dirty="0" smtClean="0">
                <a:latin typeface="Segoe"/>
                <a:cs typeface="Segoe"/>
              </a:rPr>
              <a:t> (The coefficients are the same because correlations don’t know whether we’re going forward or backwards in time.)</a:t>
            </a:r>
            <a:endParaRPr lang="en-US" dirty="0">
              <a:latin typeface="Segoe"/>
              <a:cs typeface="Segoe"/>
            </a:endParaRPr>
          </a:p>
          <a:p>
            <a:endParaRPr lang="en-US" dirty="0" smtClean="0">
              <a:latin typeface="Segoe"/>
              <a:cs typeface="Segoe"/>
            </a:endParaRPr>
          </a:p>
          <a:p>
            <a:pPr marL="0" indent="0">
              <a:buNone/>
            </a:pPr>
            <a:endParaRPr lang="en-US" dirty="0" smtClean="0">
              <a:latin typeface="Segoe"/>
              <a:cs typeface="Segoe"/>
            </a:endParaRPr>
          </a:p>
          <a:p>
            <a:pPr marL="0" indent="0">
              <a:buNone/>
            </a:pPr>
            <a:endParaRPr lang="en-US" dirty="0">
              <a:latin typeface="Segoe"/>
              <a:cs typeface="Segoe"/>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779815351"/>
              </p:ext>
            </p:extLst>
          </p:nvPr>
        </p:nvGraphicFramePr>
        <p:xfrm>
          <a:off x="2317750" y="1712913"/>
          <a:ext cx="7392988" cy="882650"/>
        </p:xfrm>
        <a:graphic>
          <a:graphicData uri="http://schemas.openxmlformats.org/presentationml/2006/ole">
            <mc:AlternateContent xmlns:mc="http://schemas.openxmlformats.org/markup-compatibility/2006">
              <mc:Choice xmlns:v="urn:schemas-microsoft-com:vml" Requires="v">
                <p:oleObj spid="_x0000_s634231" name="Equation" r:id="rId4" imgW="2235200" imgH="266700" progId="Equation.DSMT4">
                  <p:embed/>
                </p:oleObj>
              </mc:Choice>
              <mc:Fallback>
                <p:oleObj name="Equation" r:id="rId4" imgW="2235200" imgH="266700" progId="Equation.DSMT4">
                  <p:embed/>
                  <p:pic>
                    <p:nvPicPr>
                      <p:cNvPr id="0" name=""/>
                      <p:cNvPicPr>
                        <a:picLocks noChangeAspect="1" noChangeArrowheads="1"/>
                      </p:cNvPicPr>
                      <p:nvPr/>
                    </p:nvPicPr>
                    <p:blipFill>
                      <a:blip r:embed="rId5"/>
                      <a:srcRect/>
                      <a:stretch>
                        <a:fillRect/>
                      </a:stretch>
                    </p:blipFill>
                    <p:spPr bwMode="auto">
                      <a:xfrm>
                        <a:off x="2317750" y="1712913"/>
                        <a:ext cx="7392988" cy="882650"/>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60389186"/>
              </p:ext>
            </p:extLst>
          </p:nvPr>
        </p:nvGraphicFramePr>
        <p:xfrm>
          <a:off x="7916134" y="2501687"/>
          <a:ext cx="3331563" cy="1048720"/>
        </p:xfrm>
        <a:graphic>
          <a:graphicData uri="http://schemas.openxmlformats.org/presentationml/2006/ole">
            <mc:AlternateContent xmlns:mc="http://schemas.openxmlformats.org/markup-compatibility/2006">
              <mc:Choice xmlns:v="urn:schemas-microsoft-com:vml" Requires="v">
                <p:oleObj spid="_x0000_s634232" name="Equation" r:id="rId6" imgW="1130300" imgH="355600" progId="Equation.DSMT4">
                  <p:embed/>
                </p:oleObj>
              </mc:Choice>
              <mc:Fallback>
                <p:oleObj name="Equation" r:id="rId6" imgW="1130300" imgH="355600" progId="Equation.DSMT4">
                  <p:embed/>
                  <p:pic>
                    <p:nvPicPr>
                      <p:cNvPr id="0" name=""/>
                      <p:cNvPicPr>
                        <a:picLocks noChangeAspect="1" noChangeArrowheads="1"/>
                      </p:cNvPicPr>
                      <p:nvPr/>
                    </p:nvPicPr>
                    <p:blipFill>
                      <a:blip r:embed="rId7"/>
                      <a:srcRect/>
                      <a:stretch>
                        <a:fillRect/>
                      </a:stretch>
                    </p:blipFill>
                    <p:spPr bwMode="auto">
                      <a:xfrm>
                        <a:off x="7916134" y="2501687"/>
                        <a:ext cx="3331563" cy="1048720"/>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97417132"/>
              </p:ext>
            </p:extLst>
          </p:nvPr>
        </p:nvGraphicFramePr>
        <p:xfrm>
          <a:off x="2066925" y="4657763"/>
          <a:ext cx="7813675" cy="798512"/>
        </p:xfrm>
        <a:graphic>
          <a:graphicData uri="http://schemas.openxmlformats.org/presentationml/2006/ole">
            <mc:AlternateContent xmlns:mc="http://schemas.openxmlformats.org/markup-compatibility/2006">
              <mc:Choice xmlns:v="urn:schemas-microsoft-com:vml" Requires="v">
                <p:oleObj spid="_x0000_s634233" name="Equation" r:id="rId8" imgW="2362200" imgH="241300" progId="Equation.DSMT4">
                  <p:embed/>
                </p:oleObj>
              </mc:Choice>
              <mc:Fallback>
                <p:oleObj name="Equation" r:id="rId8" imgW="2362200" imgH="241300" progId="Equation.DSMT4">
                  <p:embed/>
                  <p:pic>
                    <p:nvPicPr>
                      <p:cNvPr id="0" name=""/>
                      <p:cNvPicPr>
                        <a:picLocks noChangeAspect="1" noChangeArrowheads="1"/>
                      </p:cNvPicPr>
                      <p:nvPr/>
                    </p:nvPicPr>
                    <p:blipFill>
                      <a:blip r:embed="rId9"/>
                      <a:srcRect/>
                      <a:stretch>
                        <a:fillRect/>
                      </a:stretch>
                    </p:blipFill>
                    <p:spPr bwMode="auto">
                      <a:xfrm>
                        <a:off x="2066925" y="4657763"/>
                        <a:ext cx="7813675" cy="798512"/>
                      </a:xfrm>
                      <a:prstGeom prst="rect">
                        <a:avLst/>
                      </a:prstGeom>
                      <a:noFill/>
                      <a:extLst/>
                    </p:spPr>
                  </p:pic>
                </p:oleObj>
              </mc:Fallback>
            </mc:AlternateContent>
          </a:graphicData>
        </a:graphic>
      </p:graphicFrame>
    </p:spTree>
    <p:extLst>
      <p:ext uri="{BB962C8B-B14F-4D97-AF65-F5344CB8AC3E}">
        <p14:creationId xmlns:p14="http://schemas.microsoft.com/office/powerpoint/2010/main" val="3061747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Autocorrelation</a:t>
            </a:r>
            <a:endParaRPr lang="en-US" dirty="0"/>
          </a:p>
        </p:txBody>
      </p:sp>
      <p:sp>
        <p:nvSpPr>
          <p:cNvPr id="4" name="Content Placeholder 3"/>
          <p:cNvSpPr>
            <a:spLocks noGrp="1"/>
          </p:cNvSpPr>
          <p:nvPr>
            <p:ph sz="quarter" idx="10"/>
          </p:nvPr>
        </p:nvSpPr>
        <p:spPr>
          <a:xfrm>
            <a:off x="379412" y="3791023"/>
            <a:ext cx="11812587" cy="1963889"/>
          </a:xfrm>
        </p:spPr>
        <p:txBody>
          <a:bodyPr/>
          <a:lstStyle/>
          <a:p>
            <a:r>
              <a:rPr lang="en-US" dirty="0" smtClean="0"/>
              <a:t>Describes unexplained part of </a:t>
            </a:r>
            <a:r>
              <a:rPr lang="en-US" dirty="0" err="1" smtClean="0"/>
              <a:t>X</a:t>
            </a:r>
            <a:r>
              <a:rPr lang="en-US" baseline="-25000" dirty="0" err="1" smtClean="0"/>
              <a:t>t</a:t>
            </a:r>
            <a:r>
              <a:rPr lang="en-US" dirty="0" smtClean="0"/>
              <a:t> from unexplained part of </a:t>
            </a:r>
            <a:r>
              <a:rPr lang="en-US" dirty="0" err="1" smtClean="0"/>
              <a:t>X</a:t>
            </a:r>
            <a:r>
              <a:rPr lang="en-US" baseline="-25000" dirty="0" err="1" smtClean="0"/>
              <a:t>t</a:t>
            </a:r>
            <a:r>
              <a:rPr lang="en-US" baseline="-25000" dirty="0" smtClean="0"/>
              <a:t>-u</a:t>
            </a:r>
            <a:r>
              <a:rPr lang="en-US" dirty="0" smtClean="0"/>
              <a:t>, where explanations come from all lags in between.</a:t>
            </a:r>
          </a:p>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200757038"/>
              </p:ext>
            </p:extLst>
          </p:nvPr>
        </p:nvGraphicFramePr>
        <p:xfrm>
          <a:off x="1182359" y="1580240"/>
          <a:ext cx="9282113" cy="800100"/>
        </p:xfrm>
        <a:graphic>
          <a:graphicData uri="http://schemas.openxmlformats.org/presentationml/2006/ole">
            <mc:AlternateContent xmlns:mc="http://schemas.openxmlformats.org/markup-compatibility/2006">
              <mc:Choice xmlns:v="urn:schemas-microsoft-com:vml" Requires="v">
                <p:oleObj spid="_x0000_s627846" name="Equation" r:id="rId4" imgW="2806700" imgH="241300" progId="Equation.DSMT4">
                  <p:embed/>
                </p:oleObj>
              </mc:Choice>
              <mc:Fallback>
                <p:oleObj name="Equation" r:id="rId4" imgW="2806700" imgH="241300" progId="Equation.DSMT4">
                  <p:embed/>
                  <p:pic>
                    <p:nvPicPr>
                      <p:cNvPr id="0" name=""/>
                      <p:cNvPicPr>
                        <a:picLocks noChangeAspect="1" noChangeArrowheads="1"/>
                      </p:cNvPicPr>
                      <p:nvPr/>
                    </p:nvPicPr>
                    <p:blipFill>
                      <a:blip r:embed="rId5"/>
                      <a:srcRect/>
                      <a:stretch>
                        <a:fillRect/>
                      </a:stretch>
                    </p:blipFill>
                    <p:spPr bwMode="auto">
                      <a:xfrm>
                        <a:off x="1182359" y="1580240"/>
                        <a:ext cx="9282113" cy="800100"/>
                      </a:xfrm>
                      <a:prstGeom prst="rect">
                        <a:avLst/>
                      </a:prstGeom>
                      <a:noFill/>
                      <a:extLst/>
                    </p:spPr>
                  </p:pic>
                </p:oleObj>
              </mc:Fallback>
            </mc:AlternateContent>
          </a:graphicData>
        </a:graphic>
      </p:graphicFrame>
    </p:spTree>
    <p:extLst>
      <p:ext uri="{BB962C8B-B14F-4D97-AF65-F5344CB8AC3E}">
        <p14:creationId xmlns:p14="http://schemas.microsoft.com/office/powerpoint/2010/main" val="1203485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 models summary</a:t>
            </a:r>
            <a:endParaRPr lang="en-US" dirty="0"/>
          </a:p>
        </p:txBody>
      </p:sp>
      <p:sp>
        <p:nvSpPr>
          <p:cNvPr id="3" name="Content Placeholder 2"/>
          <p:cNvSpPr>
            <a:spLocks noGrp="1"/>
          </p:cNvSpPr>
          <p:nvPr>
            <p:ph sz="quarter" idx="10"/>
          </p:nvPr>
        </p:nvSpPr>
        <p:spPr>
          <a:xfrm>
            <a:off x="379413" y="1654964"/>
            <a:ext cx="11525250" cy="4677261"/>
          </a:xfrm>
        </p:spPr>
        <p:txBody>
          <a:bodyPr/>
          <a:lstStyle/>
          <a:p>
            <a:r>
              <a:rPr lang="en-US" dirty="0" smtClean="0"/>
              <a:t>AR models are not always stationary. It depends on the parameters.</a:t>
            </a:r>
          </a:p>
          <a:p>
            <a:r>
              <a:rPr lang="en-US" dirty="0" smtClean="0"/>
              <a:t>The autocorrelation function for stationary AR(p) models.</a:t>
            </a:r>
          </a:p>
          <a:p>
            <a:pPr lvl="1"/>
            <a:r>
              <a:rPr lang="en-US" i="1" dirty="0" smtClean="0"/>
              <a:t>It has exponential decay.</a:t>
            </a:r>
          </a:p>
          <a:p>
            <a:r>
              <a:rPr lang="en-US" dirty="0" smtClean="0"/>
              <a:t>The partial autocorrelation for stationary AR(p) models</a:t>
            </a:r>
          </a:p>
          <a:p>
            <a:pPr lvl="1"/>
            <a:r>
              <a:rPr lang="en-US" i="1" dirty="0" smtClean="0"/>
              <a:t>It has a strict cutoff at (p).</a:t>
            </a:r>
          </a:p>
          <a:p>
            <a:pPr lvl="1"/>
            <a:endParaRPr lang="en-US" i="1" dirty="0" smtClean="0"/>
          </a:p>
        </p:txBody>
      </p:sp>
    </p:spTree>
    <p:extLst>
      <p:ext uri="{BB962C8B-B14F-4D97-AF65-F5344CB8AC3E}">
        <p14:creationId xmlns:p14="http://schemas.microsoft.com/office/powerpoint/2010/main" val="1252923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ARMA models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83357411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812486" cy="1063487"/>
          </a:xfrm>
        </p:spPr>
        <p:txBody>
          <a:bodyPr>
            <a:normAutofit/>
          </a:bodyPr>
          <a:lstStyle/>
          <a:p>
            <a:r>
              <a:rPr lang="en-US" dirty="0" smtClean="0"/>
              <a:t>Auto-</a:t>
            </a:r>
            <a:r>
              <a:rPr lang="en-US" dirty="0"/>
              <a:t>R</a:t>
            </a:r>
            <a:r>
              <a:rPr lang="en-US" dirty="0" smtClean="0"/>
              <a:t>egressive </a:t>
            </a:r>
            <a:r>
              <a:rPr lang="en-US" dirty="0"/>
              <a:t>M</a:t>
            </a:r>
            <a:r>
              <a:rPr lang="en-US" dirty="0" smtClean="0"/>
              <a:t>oving Average: ARMA (</a:t>
            </a:r>
            <a:r>
              <a:rPr lang="en-US" dirty="0" err="1" smtClean="0"/>
              <a:t>p,q</a:t>
            </a:r>
            <a:r>
              <a:rPr lang="en-US" dirty="0" smtClean="0"/>
              <a:t>)</a:t>
            </a:r>
            <a:endParaRPr lang="en-US" dirty="0"/>
          </a:p>
        </p:txBody>
      </p:sp>
      <p:sp>
        <p:nvSpPr>
          <p:cNvPr id="3" name="Content Placeholder 2"/>
          <p:cNvSpPr>
            <a:spLocks noGrp="1"/>
          </p:cNvSpPr>
          <p:nvPr>
            <p:ph sz="quarter" idx="10"/>
          </p:nvPr>
        </p:nvSpPr>
        <p:spPr>
          <a:xfrm>
            <a:off x="379413" y="3059760"/>
            <a:ext cx="11525250" cy="3618854"/>
          </a:xfrm>
        </p:spPr>
        <p:txBody>
          <a:bodyPr/>
          <a:lstStyle/>
          <a:p>
            <a:r>
              <a:rPr lang="en-US" dirty="0" smtClean="0"/>
              <a:t>If you know p and q, can do regression to get all parameters. </a:t>
            </a:r>
          </a:p>
          <a:p>
            <a:r>
              <a:rPr lang="en-US" dirty="0"/>
              <a:t>But how do you know them</a:t>
            </a:r>
            <a:r>
              <a:rPr lang="en-US" dirty="0" smtClean="0"/>
              <a:t>?</a:t>
            </a:r>
          </a:p>
          <a:p>
            <a:pPr lvl="1"/>
            <a:r>
              <a:rPr lang="en-US" dirty="0" smtClean="0"/>
              <a:t>Pure MA models have a sharp cutoff for the autocorrelation function.</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71563856"/>
              </p:ext>
            </p:extLst>
          </p:nvPr>
        </p:nvGraphicFramePr>
        <p:xfrm>
          <a:off x="2432050" y="885825"/>
          <a:ext cx="5984875" cy="1854200"/>
        </p:xfrm>
        <a:graphic>
          <a:graphicData uri="http://schemas.openxmlformats.org/presentationml/2006/ole">
            <mc:AlternateContent xmlns:mc="http://schemas.openxmlformats.org/markup-compatibility/2006">
              <mc:Choice xmlns:v="urn:schemas-microsoft-com:vml" Requires="v">
                <p:oleObj spid="_x0000_s617613" name="Equation" r:id="rId4" imgW="1562100" imgH="482600" progId="Equation.DSMT4">
                  <p:embed/>
                </p:oleObj>
              </mc:Choice>
              <mc:Fallback>
                <p:oleObj name="Equation" r:id="rId4" imgW="1562100" imgH="482600" progId="Equation.DSMT4">
                  <p:embed/>
                  <p:pic>
                    <p:nvPicPr>
                      <p:cNvPr id="0" name=""/>
                      <p:cNvPicPr>
                        <a:picLocks noChangeAspect="1" noChangeArrowheads="1"/>
                      </p:cNvPicPr>
                      <p:nvPr/>
                    </p:nvPicPr>
                    <p:blipFill>
                      <a:blip r:embed="rId5"/>
                      <a:srcRect/>
                      <a:stretch>
                        <a:fillRect/>
                      </a:stretch>
                    </p:blipFill>
                    <p:spPr bwMode="auto">
                      <a:xfrm>
                        <a:off x="2432050" y="885825"/>
                        <a:ext cx="5984875" cy="1854200"/>
                      </a:xfrm>
                      <a:prstGeom prst="rect">
                        <a:avLst/>
                      </a:prstGeom>
                      <a:noFill/>
                      <a:extLst/>
                    </p:spPr>
                  </p:pic>
                </p:oleObj>
              </mc:Fallback>
            </mc:AlternateContent>
          </a:graphicData>
        </a:graphic>
      </p:graphicFrame>
      <p:sp>
        <p:nvSpPr>
          <p:cNvPr id="6" name="Oval 5"/>
          <p:cNvSpPr/>
          <p:nvPr/>
        </p:nvSpPr>
        <p:spPr>
          <a:xfrm>
            <a:off x="3481207" y="1691902"/>
            <a:ext cx="5273751" cy="1077651"/>
          </a:xfrm>
          <a:prstGeom prst="ellipse">
            <a:avLst/>
          </a:prstGeom>
          <a:noFill/>
          <a:ln>
            <a:solidFill>
              <a:srgbClr val="00723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9" name="Group 8"/>
          <p:cNvGrpSpPr/>
          <p:nvPr/>
        </p:nvGrpSpPr>
        <p:grpSpPr>
          <a:xfrm>
            <a:off x="3482740" y="769751"/>
            <a:ext cx="6027915" cy="1077651"/>
            <a:chOff x="3482740" y="769751"/>
            <a:chExt cx="6027915" cy="1077651"/>
          </a:xfrm>
        </p:grpSpPr>
        <p:sp>
          <p:nvSpPr>
            <p:cNvPr id="5" name="Oval 4"/>
            <p:cNvSpPr/>
            <p:nvPr/>
          </p:nvSpPr>
          <p:spPr>
            <a:xfrm>
              <a:off x="3482740" y="769751"/>
              <a:ext cx="4906625" cy="107765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8459053" y="973568"/>
              <a:ext cx="1051602" cy="553998"/>
            </a:xfrm>
            <a:prstGeom prst="rect">
              <a:avLst/>
            </a:prstGeom>
          </p:spPr>
          <p:txBody>
            <a:bodyPr wrap="none">
              <a:spAutoFit/>
            </a:bodyPr>
            <a:lstStyle/>
            <a:p>
              <a:r>
                <a:rPr lang="en-US" sz="3000" dirty="0" smtClean="0">
                  <a:solidFill>
                    <a:srgbClr val="0000FF"/>
                  </a:solidFill>
                </a:rPr>
                <a:t>AR(p)</a:t>
              </a:r>
              <a:endParaRPr lang="en-US" sz="3000" dirty="0">
                <a:solidFill>
                  <a:srgbClr val="0000FF"/>
                </a:solidFill>
              </a:endParaRPr>
            </a:p>
          </p:txBody>
        </p:sp>
      </p:grpSp>
      <p:sp>
        <p:nvSpPr>
          <p:cNvPr id="8" name="Rectangle 7"/>
          <p:cNvSpPr/>
          <p:nvPr/>
        </p:nvSpPr>
        <p:spPr>
          <a:xfrm>
            <a:off x="8823114" y="1876476"/>
            <a:ext cx="1171640" cy="553998"/>
          </a:xfrm>
          <a:prstGeom prst="rect">
            <a:avLst/>
          </a:prstGeom>
        </p:spPr>
        <p:txBody>
          <a:bodyPr wrap="none">
            <a:spAutoFit/>
          </a:bodyPr>
          <a:lstStyle/>
          <a:p>
            <a:r>
              <a:rPr lang="en-US" sz="3000" dirty="0" smtClean="0">
                <a:solidFill>
                  <a:srgbClr val="007233"/>
                </a:solidFill>
              </a:rPr>
              <a:t>MA(q</a:t>
            </a:r>
            <a:r>
              <a:rPr lang="en-US" sz="3000" dirty="0">
                <a:solidFill>
                  <a:srgbClr val="007233"/>
                </a:solidFill>
              </a:rPr>
              <a:t>)</a:t>
            </a:r>
          </a:p>
        </p:txBody>
      </p:sp>
    </p:spTree>
    <p:extLst>
      <p:ext uri="{BB962C8B-B14F-4D97-AF65-F5344CB8AC3E}">
        <p14:creationId xmlns:p14="http://schemas.microsoft.com/office/powerpoint/2010/main" val="1774349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 MA model</a:t>
            </a:r>
            <a:endParaRPr lang="en-US" dirty="0"/>
          </a:p>
        </p:txBody>
      </p:sp>
      <p:pic>
        <p:nvPicPr>
          <p:cNvPr id="4" name="Picture 3" descr="fig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033" y="1119775"/>
            <a:ext cx="7650966" cy="5738224"/>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648631544"/>
              </p:ext>
            </p:extLst>
          </p:nvPr>
        </p:nvGraphicFramePr>
        <p:xfrm>
          <a:off x="160338" y="1458913"/>
          <a:ext cx="5013325" cy="781050"/>
        </p:xfrm>
        <a:graphic>
          <a:graphicData uri="http://schemas.openxmlformats.org/presentationml/2006/ole">
            <mc:AlternateContent xmlns:mc="http://schemas.openxmlformats.org/markup-compatibility/2006">
              <mc:Choice xmlns:v="urn:schemas-microsoft-com:vml" Requires="v">
                <p:oleObj spid="_x0000_s618634"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38" y="1458913"/>
                        <a:ext cx="5013325" cy="781050"/>
                      </a:xfrm>
                      <a:prstGeom prst="rect">
                        <a:avLst/>
                      </a:prstGeom>
                      <a:noFill/>
                      <a:extLst/>
                    </p:spPr>
                  </p:pic>
                </p:oleObj>
              </mc:Fallback>
            </mc:AlternateContent>
          </a:graphicData>
        </a:graphic>
      </p:graphicFrame>
    </p:spTree>
    <p:extLst>
      <p:ext uri="{BB962C8B-B14F-4D97-AF65-F5344CB8AC3E}">
        <p14:creationId xmlns:p14="http://schemas.microsoft.com/office/powerpoint/2010/main" val="142182489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812486" cy="1063487"/>
          </a:xfrm>
        </p:spPr>
        <p:txBody>
          <a:bodyPr>
            <a:normAutofit/>
          </a:bodyPr>
          <a:lstStyle/>
          <a:p>
            <a:r>
              <a:rPr lang="en-US" dirty="0" smtClean="0"/>
              <a:t>Auto-</a:t>
            </a:r>
            <a:r>
              <a:rPr lang="en-US" dirty="0"/>
              <a:t>R</a:t>
            </a:r>
            <a:r>
              <a:rPr lang="en-US" dirty="0" smtClean="0"/>
              <a:t>egressive </a:t>
            </a:r>
            <a:r>
              <a:rPr lang="en-US" dirty="0"/>
              <a:t>M</a:t>
            </a:r>
            <a:r>
              <a:rPr lang="en-US" dirty="0" smtClean="0"/>
              <a:t>oving Average: ARMA (</a:t>
            </a:r>
            <a:r>
              <a:rPr lang="en-US" dirty="0" err="1" smtClean="0"/>
              <a:t>p,q</a:t>
            </a:r>
            <a:r>
              <a:rPr lang="en-US" dirty="0" smtClean="0"/>
              <a:t>)</a:t>
            </a:r>
            <a:endParaRPr lang="en-US" dirty="0"/>
          </a:p>
        </p:txBody>
      </p:sp>
      <p:sp>
        <p:nvSpPr>
          <p:cNvPr id="3" name="Content Placeholder 2"/>
          <p:cNvSpPr>
            <a:spLocks noGrp="1"/>
          </p:cNvSpPr>
          <p:nvPr>
            <p:ph sz="quarter" idx="10"/>
          </p:nvPr>
        </p:nvSpPr>
        <p:spPr>
          <a:xfrm>
            <a:off x="379413" y="3059758"/>
            <a:ext cx="11525250" cy="3618854"/>
          </a:xfrm>
        </p:spPr>
        <p:txBody>
          <a:bodyPr/>
          <a:lstStyle/>
          <a:p>
            <a:r>
              <a:rPr lang="en-US" dirty="0" smtClean="0"/>
              <a:t>I just have data. How do I know what I’m dealing with?</a:t>
            </a:r>
          </a:p>
          <a:p>
            <a:pPr lvl="1"/>
            <a:r>
              <a:rPr lang="en-US" dirty="0" smtClean="0"/>
              <a:t>Pure MA models have a sharp cutoff for the autocorrelation function.</a:t>
            </a:r>
          </a:p>
          <a:p>
            <a:pPr lvl="1"/>
            <a:r>
              <a:rPr lang="en-US" dirty="0" smtClean="0"/>
              <a:t>Pure AR models have a sharp cutoff for the partial autocorrelation function.</a:t>
            </a:r>
          </a:p>
          <a:p>
            <a:pPr lvl="1"/>
            <a:r>
              <a:rPr lang="en-US" dirty="0" smtClean="0"/>
              <a:t>If both the autocorrelation and partial autocorrelation have slow decay, we’ll need both AR and MA terms.</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887025064"/>
              </p:ext>
            </p:extLst>
          </p:nvPr>
        </p:nvGraphicFramePr>
        <p:xfrm>
          <a:off x="2432050" y="885825"/>
          <a:ext cx="5984875" cy="1854200"/>
        </p:xfrm>
        <a:graphic>
          <a:graphicData uri="http://schemas.openxmlformats.org/presentationml/2006/ole">
            <mc:AlternateContent xmlns:mc="http://schemas.openxmlformats.org/markup-compatibility/2006">
              <mc:Choice xmlns:v="urn:schemas-microsoft-com:vml" Requires="v">
                <p:oleObj spid="_x0000_s619662" name="Equation" r:id="rId4" imgW="1562100" imgH="482600" progId="Equation.DSMT4">
                  <p:embed/>
                </p:oleObj>
              </mc:Choice>
              <mc:Fallback>
                <p:oleObj name="Equation" r:id="rId4" imgW="1562100" imgH="482600" progId="Equation.DSMT4">
                  <p:embed/>
                  <p:pic>
                    <p:nvPicPr>
                      <p:cNvPr id="0" name=""/>
                      <p:cNvPicPr>
                        <a:picLocks noChangeAspect="1" noChangeArrowheads="1"/>
                      </p:cNvPicPr>
                      <p:nvPr/>
                    </p:nvPicPr>
                    <p:blipFill>
                      <a:blip r:embed="rId5"/>
                      <a:srcRect/>
                      <a:stretch>
                        <a:fillRect/>
                      </a:stretch>
                    </p:blipFill>
                    <p:spPr bwMode="auto">
                      <a:xfrm>
                        <a:off x="2432050" y="885825"/>
                        <a:ext cx="5984875" cy="1854200"/>
                      </a:xfrm>
                      <a:prstGeom prst="rect">
                        <a:avLst/>
                      </a:prstGeom>
                      <a:noFill/>
                      <a:extLst/>
                    </p:spPr>
                  </p:pic>
                </p:oleObj>
              </mc:Fallback>
            </mc:AlternateContent>
          </a:graphicData>
        </a:graphic>
      </p:graphicFrame>
      <p:sp>
        <p:nvSpPr>
          <p:cNvPr id="6" name="Oval 5"/>
          <p:cNvSpPr/>
          <p:nvPr/>
        </p:nvSpPr>
        <p:spPr>
          <a:xfrm>
            <a:off x="3481207" y="1691902"/>
            <a:ext cx="5273751" cy="1077651"/>
          </a:xfrm>
          <a:prstGeom prst="ellipse">
            <a:avLst/>
          </a:prstGeom>
          <a:noFill/>
          <a:ln>
            <a:solidFill>
              <a:srgbClr val="00723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9" name="Group 8"/>
          <p:cNvGrpSpPr/>
          <p:nvPr/>
        </p:nvGrpSpPr>
        <p:grpSpPr>
          <a:xfrm>
            <a:off x="3482740" y="769751"/>
            <a:ext cx="6027915" cy="1077651"/>
            <a:chOff x="3482740" y="769751"/>
            <a:chExt cx="6027915" cy="1077651"/>
          </a:xfrm>
        </p:grpSpPr>
        <p:sp>
          <p:nvSpPr>
            <p:cNvPr id="5" name="Oval 4"/>
            <p:cNvSpPr/>
            <p:nvPr/>
          </p:nvSpPr>
          <p:spPr>
            <a:xfrm>
              <a:off x="3482740" y="769751"/>
              <a:ext cx="4906625" cy="107765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8459053" y="973568"/>
              <a:ext cx="1051602" cy="553998"/>
            </a:xfrm>
            <a:prstGeom prst="rect">
              <a:avLst/>
            </a:prstGeom>
          </p:spPr>
          <p:txBody>
            <a:bodyPr wrap="none">
              <a:spAutoFit/>
            </a:bodyPr>
            <a:lstStyle/>
            <a:p>
              <a:r>
                <a:rPr lang="en-US" sz="3000" dirty="0" smtClean="0">
                  <a:solidFill>
                    <a:srgbClr val="0000FF"/>
                  </a:solidFill>
                </a:rPr>
                <a:t>AR(p)</a:t>
              </a:r>
              <a:endParaRPr lang="en-US" sz="3000" dirty="0">
                <a:solidFill>
                  <a:srgbClr val="0000FF"/>
                </a:solidFill>
              </a:endParaRPr>
            </a:p>
          </p:txBody>
        </p:sp>
      </p:grpSp>
      <p:sp>
        <p:nvSpPr>
          <p:cNvPr id="8" name="Rectangle 7"/>
          <p:cNvSpPr/>
          <p:nvPr/>
        </p:nvSpPr>
        <p:spPr>
          <a:xfrm>
            <a:off x="8823114" y="1876476"/>
            <a:ext cx="1171640" cy="553998"/>
          </a:xfrm>
          <a:prstGeom prst="rect">
            <a:avLst/>
          </a:prstGeom>
        </p:spPr>
        <p:txBody>
          <a:bodyPr wrap="none">
            <a:spAutoFit/>
          </a:bodyPr>
          <a:lstStyle/>
          <a:p>
            <a:r>
              <a:rPr lang="en-US" sz="3000" dirty="0" smtClean="0">
                <a:solidFill>
                  <a:srgbClr val="007233"/>
                </a:solidFill>
              </a:rPr>
              <a:t>MA(q</a:t>
            </a:r>
            <a:r>
              <a:rPr lang="en-US" sz="3000" dirty="0">
                <a:solidFill>
                  <a:srgbClr val="007233"/>
                </a:solidFill>
              </a:rPr>
              <a:t>)</a:t>
            </a:r>
          </a:p>
        </p:txBody>
      </p:sp>
    </p:spTree>
    <p:extLst>
      <p:ext uri="{BB962C8B-B14F-4D97-AF65-F5344CB8AC3E}">
        <p14:creationId xmlns:p14="http://schemas.microsoft.com/office/powerpoint/2010/main" val="2500428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Differencing</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46107557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ifferencing and why it’s a powerful tool</a:t>
            </a:r>
            <a:endParaRPr lang="en-US" dirty="0"/>
          </a:p>
        </p:txBody>
      </p:sp>
      <p:sp>
        <p:nvSpPr>
          <p:cNvPr id="3" name="Content Placeholder 2"/>
          <p:cNvSpPr>
            <a:spLocks noGrp="1"/>
          </p:cNvSpPr>
          <p:nvPr>
            <p:ph sz="quarter" idx="10"/>
          </p:nvPr>
        </p:nvSpPr>
        <p:spPr/>
        <p:txBody>
          <a:bodyPr/>
          <a:lstStyle/>
          <a:p>
            <a:r>
              <a:rPr lang="en-US" dirty="0" smtClean="0"/>
              <a:t>A random walk.</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45275619"/>
              </p:ext>
            </p:extLst>
          </p:nvPr>
        </p:nvGraphicFramePr>
        <p:xfrm>
          <a:off x="3293925" y="2153336"/>
          <a:ext cx="3065463" cy="781050"/>
        </p:xfrm>
        <a:graphic>
          <a:graphicData uri="http://schemas.openxmlformats.org/presentationml/2006/ole">
            <mc:AlternateContent xmlns:mc="http://schemas.openxmlformats.org/markup-compatibility/2006">
              <mc:Choice xmlns:v="urn:schemas-microsoft-com:vml" Requires="v">
                <p:oleObj spid="_x0000_s642178" name="Equation" r:id="rId4" imgW="800100" imgH="203200" progId="Equation.DSMT4">
                  <p:embed/>
                </p:oleObj>
              </mc:Choice>
              <mc:Fallback>
                <p:oleObj name="Equation" r:id="rId4" imgW="800100" imgH="203200" progId="Equation.DSMT4">
                  <p:embed/>
                  <p:pic>
                    <p:nvPicPr>
                      <p:cNvPr id="0" name=""/>
                      <p:cNvPicPr>
                        <a:picLocks noChangeAspect="1" noChangeArrowheads="1"/>
                      </p:cNvPicPr>
                      <p:nvPr/>
                    </p:nvPicPr>
                    <p:blipFill>
                      <a:blip r:embed="rId5"/>
                      <a:srcRect/>
                      <a:stretch>
                        <a:fillRect/>
                      </a:stretch>
                    </p:blipFill>
                    <p:spPr bwMode="auto">
                      <a:xfrm>
                        <a:off x="3293925" y="2153336"/>
                        <a:ext cx="3065463" cy="781050"/>
                      </a:xfrm>
                      <a:prstGeom prst="rect">
                        <a:avLst/>
                      </a:prstGeom>
                      <a:noFill/>
                      <a:extLst/>
                    </p:spPr>
                  </p:pic>
                </p:oleObj>
              </mc:Fallback>
            </mc:AlternateContent>
          </a:graphicData>
        </a:graphic>
      </p:graphicFrame>
      <p:cxnSp>
        <p:nvCxnSpPr>
          <p:cNvPr id="6" name="Straight Arrow Connector 5"/>
          <p:cNvCxnSpPr/>
          <p:nvPr/>
        </p:nvCxnSpPr>
        <p:spPr>
          <a:xfrm flipH="1" flipV="1">
            <a:off x="5079800" y="3155979"/>
            <a:ext cx="96208" cy="5580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579516" y="3694805"/>
            <a:ext cx="1881532" cy="553998"/>
          </a:xfrm>
          <a:prstGeom prst="rect">
            <a:avLst/>
          </a:prstGeom>
          <a:noFill/>
        </p:spPr>
        <p:txBody>
          <a:bodyPr wrap="none" rtlCol="0">
            <a:spAutoFit/>
          </a:bodyPr>
          <a:lstStyle/>
          <a:p>
            <a:r>
              <a:rPr lang="en-US" sz="3000" dirty="0" smtClean="0">
                <a:latin typeface="Segoe"/>
                <a:cs typeface="Segoe"/>
              </a:rPr>
              <a:t>Yesterday</a:t>
            </a:r>
            <a:endParaRPr lang="en-US" sz="3000" dirty="0">
              <a:latin typeface="Segoe"/>
              <a:cs typeface="Segoe"/>
            </a:endParaRPr>
          </a:p>
        </p:txBody>
      </p:sp>
      <p:sp>
        <p:nvSpPr>
          <p:cNvPr id="8" name="TextBox 7"/>
          <p:cNvSpPr txBox="1"/>
          <p:nvPr/>
        </p:nvSpPr>
        <p:spPr>
          <a:xfrm>
            <a:off x="6675324" y="3289136"/>
            <a:ext cx="1168259" cy="553998"/>
          </a:xfrm>
          <a:prstGeom prst="rect">
            <a:avLst/>
          </a:prstGeom>
          <a:noFill/>
        </p:spPr>
        <p:txBody>
          <a:bodyPr wrap="none" rtlCol="0">
            <a:spAutoFit/>
          </a:bodyPr>
          <a:lstStyle/>
          <a:p>
            <a:r>
              <a:rPr lang="en-US" sz="3000" dirty="0" smtClean="0">
                <a:latin typeface="Segoe"/>
                <a:cs typeface="Segoe"/>
              </a:rPr>
              <a:t>Noise</a:t>
            </a:r>
            <a:endParaRPr lang="en-US" sz="3000" dirty="0">
              <a:latin typeface="Segoe"/>
              <a:cs typeface="Segoe"/>
            </a:endParaRPr>
          </a:p>
        </p:txBody>
      </p:sp>
      <p:cxnSp>
        <p:nvCxnSpPr>
          <p:cNvPr id="9" name="Straight Arrow Connector 8"/>
          <p:cNvCxnSpPr/>
          <p:nvPr/>
        </p:nvCxnSpPr>
        <p:spPr>
          <a:xfrm flipH="1" flipV="1">
            <a:off x="6309733" y="2981236"/>
            <a:ext cx="540300" cy="270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82341" y="2036736"/>
            <a:ext cx="2599158" cy="1754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3405776" y="2189136"/>
            <a:ext cx="1000566" cy="8513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RandWal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9416" y="3053562"/>
            <a:ext cx="5072584" cy="3804438"/>
          </a:xfrm>
          <a:prstGeom prst="rect">
            <a:avLst/>
          </a:prstGeom>
        </p:spPr>
      </p:pic>
      <p:sp>
        <p:nvSpPr>
          <p:cNvPr id="14" name="TextBox 13"/>
          <p:cNvSpPr txBox="1"/>
          <p:nvPr/>
        </p:nvSpPr>
        <p:spPr>
          <a:xfrm>
            <a:off x="4693432" y="5867802"/>
            <a:ext cx="2558175" cy="553998"/>
          </a:xfrm>
          <a:prstGeom prst="rect">
            <a:avLst/>
          </a:prstGeom>
          <a:noFill/>
        </p:spPr>
        <p:txBody>
          <a:bodyPr wrap="none" rtlCol="0">
            <a:spAutoFit/>
          </a:bodyPr>
          <a:lstStyle/>
          <a:p>
            <a:r>
              <a:rPr lang="en-US" sz="3000" dirty="0" smtClean="0">
                <a:latin typeface="Segoe"/>
                <a:cs typeface="Segoe"/>
              </a:rPr>
              <a:t>Not stationary</a:t>
            </a:r>
            <a:endParaRPr lang="en-US" sz="3000" dirty="0">
              <a:latin typeface="Segoe"/>
              <a:cs typeface="Segoe"/>
            </a:endParaRPr>
          </a:p>
        </p:txBody>
      </p:sp>
    </p:spTree>
    <p:extLst>
      <p:ext uri="{BB962C8B-B14F-4D97-AF65-F5344CB8AC3E}">
        <p14:creationId xmlns:p14="http://schemas.microsoft.com/office/powerpoint/2010/main" val="202273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500AutoCor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85" y="0"/>
            <a:ext cx="9023827" cy="6767870"/>
          </a:xfrm>
          <a:prstGeom prst="rect">
            <a:avLst/>
          </a:prstGeom>
        </p:spPr>
      </p:pic>
      <p:sp>
        <p:nvSpPr>
          <p:cNvPr id="14" name="Left Arrow 13"/>
          <p:cNvSpPr/>
          <p:nvPr/>
        </p:nvSpPr>
        <p:spPr>
          <a:xfrm>
            <a:off x="9398000" y="3321739"/>
            <a:ext cx="1289538" cy="3710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222155" y="3746410"/>
            <a:ext cx="2969845" cy="1569660"/>
          </a:xfrm>
          <a:prstGeom prst="rect">
            <a:avLst/>
          </a:prstGeom>
          <a:noFill/>
        </p:spPr>
        <p:txBody>
          <a:bodyPr wrap="square" rtlCol="0">
            <a:spAutoFit/>
          </a:bodyPr>
          <a:lstStyle/>
          <a:p>
            <a:r>
              <a:rPr lang="en-US" sz="2400" dirty="0" smtClean="0">
                <a:latin typeface="Segoe"/>
                <a:cs typeface="Segoe"/>
              </a:rPr>
              <a:t>Even 20 time steps behind we still know something about the value at t.</a:t>
            </a:r>
            <a:endParaRPr lang="en-US" sz="2400" dirty="0">
              <a:latin typeface="Segoe"/>
              <a:cs typeface="Segoe"/>
            </a:endParaRPr>
          </a:p>
        </p:txBody>
      </p:sp>
    </p:spTree>
    <p:extLst>
      <p:ext uri="{BB962C8B-B14F-4D97-AF65-F5344CB8AC3E}">
        <p14:creationId xmlns:p14="http://schemas.microsoft.com/office/powerpoint/2010/main" val="1927484317"/>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Differencing and why it’s a powerful tool</a:t>
            </a:r>
          </a:p>
        </p:txBody>
      </p:sp>
      <p:sp>
        <p:nvSpPr>
          <p:cNvPr id="3" name="Content Placeholder 2"/>
          <p:cNvSpPr>
            <a:spLocks noGrp="1"/>
          </p:cNvSpPr>
          <p:nvPr>
            <p:ph sz="quarter" idx="10"/>
          </p:nvPr>
        </p:nvSpPr>
        <p:spPr/>
        <p:txBody>
          <a:bodyPr/>
          <a:lstStyle/>
          <a:p>
            <a:r>
              <a:rPr lang="en-US" dirty="0" smtClean="0"/>
              <a:t>Compute the “difference series”:</a:t>
            </a:r>
          </a:p>
          <a:p>
            <a:endParaRPr lang="en-US" dirty="0"/>
          </a:p>
          <a:p>
            <a:endParaRPr lang="en-US" dirty="0" smtClean="0"/>
          </a:p>
          <a:p>
            <a:r>
              <a:rPr lang="en-US" dirty="0" smtClean="0"/>
              <a:t>This series is stationary. </a:t>
            </a:r>
          </a:p>
          <a:p>
            <a:r>
              <a:rPr lang="en-US" dirty="0" smtClean="0"/>
              <a:t>So if you have data like this:</a:t>
            </a:r>
          </a:p>
          <a:p>
            <a:pPr marL="0" indent="0">
              <a:buNone/>
            </a:pPr>
            <a:endParaRPr lang="en-US" dirty="0" smtClean="0"/>
          </a:p>
          <a:p>
            <a:pPr marL="0" indent="0">
              <a:buNone/>
            </a:pPr>
            <a:endParaRPr lang="en-US" dirty="0"/>
          </a:p>
          <a:p>
            <a:pPr marL="0" indent="0">
              <a:buNone/>
            </a:pPr>
            <a:r>
              <a:rPr lang="en-US" dirty="0" smtClean="0"/>
              <a:t>   Compute the difference series and model it.</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99180622"/>
              </p:ext>
            </p:extLst>
          </p:nvPr>
        </p:nvGraphicFramePr>
        <p:xfrm>
          <a:off x="1897645" y="2191369"/>
          <a:ext cx="6859588" cy="781050"/>
        </p:xfrm>
        <a:graphic>
          <a:graphicData uri="http://schemas.openxmlformats.org/presentationml/2006/ole">
            <mc:AlternateContent xmlns:mc="http://schemas.openxmlformats.org/markup-compatibility/2006">
              <mc:Choice xmlns:v="urn:schemas-microsoft-com:vml" Requires="v">
                <p:oleObj spid="_x0000_s643318" name="Equation" r:id="rId4" imgW="1790700" imgH="203200" progId="Equation.DSMT4">
                  <p:embed/>
                </p:oleObj>
              </mc:Choice>
              <mc:Fallback>
                <p:oleObj name="Equation" r:id="rId4" imgW="1790700" imgH="203200" progId="Equation.DSMT4">
                  <p:embed/>
                  <p:pic>
                    <p:nvPicPr>
                      <p:cNvPr id="0" name=""/>
                      <p:cNvPicPr>
                        <a:picLocks noChangeAspect="1" noChangeArrowheads="1"/>
                      </p:cNvPicPr>
                      <p:nvPr/>
                    </p:nvPicPr>
                    <p:blipFill>
                      <a:blip r:embed="rId5"/>
                      <a:srcRect/>
                      <a:stretch>
                        <a:fillRect/>
                      </a:stretch>
                    </p:blipFill>
                    <p:spPr bwMode="auto">
                      <a:xfrm>
                        <a:off x="1897645" y="2191369"/>
                        <a:ext cx="6859588" cy="781050"/>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0898647"/>
              </p:ext>
            </p:extLst>
          </p:nvPr>
        </p:nvGraphicFramePr>
        <p:xfrm>
          <a:off x="6660547" y="1387507"/>
          <a:ext cx="1863512" cy="679650"/>
        </p:xfrm>
        <a:graphic>
          <a:graphicData uri="http://schemas.openxmlformats.org/presentationml/2006/ole">
            <mc:AlternateContent xmlns:mc="http://schemas.openxmlformats.org/markup-compatibility/2006">
              <mc:Choice xmlns:v="urn:schemas-microsoft-com:vml" Requires="v">
                <p:oleObj spid="_x0000_s643319" name="Equation" r:id="rId6" imgW="558800" imgH="203200" progId="Equation.DSMT4">
                  <p:embed/>
                </p:oleObj>
              </mc:Choice>
              <mc:Fallback>
                <p:oleObj name="Equation" r:id="rId6" imgW="558800" imgH="203200" progId="Equation.DSMT4">
                  <p:embed/>
                  <p:pic>
                    <p:nvPicPr>
                      <p:cNvPr id="0" name=""/>
                      <p:cNvPicPr>
                        <a:picLocks noChangeAspect="1" noChangeArrowheads="1"/>
                      </p:cNvPicPr>
                      <p:nvPr/>
                    </p:nvPicPr>
                    <p:blipFill>
                      <a:blip r:embed="rId7"/>
                      <a:srcRect/>
                      <a:stretch>
                        <a:fillRect/>
                      </a:stretch>
                    </p:blipFill>
                    <p:spPr bwMode="auto">
                      <a:xfrm>
                        <a:off x="6660547" y="1387507"/>
                        <a:ext cx="1863512" cy="679650"/>
                      </a:xfrm>
                      <a:prstGeom prst="rect">
                        <a:avLst/>
                      </a:prstGeom>
                      <a:noFill/>
                      <a:extLst/>
                    </p:spPr>
                  </p:pic>
                </p:oleObj>
              </mc:Fallback>
            </mc:AlternateContent>
          </a:graphicData>
        </a:graphic>
      </p:graphicFrame>
      <p:pic>
        <p:nvPicPr>
          <p:cNvPr id="6" name="Picture 5" descr="RandWalk.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6942" y="2982788"/>
            <a:ext cx="3473500" cy="2605125"/>
          </a:xfrm>
          <a:prstGeom prst="rect">
            <a:avLst/>
          </a:prstGeom>
        </p:spPr>
      </p:pic>
      <p:pic>
        <p:nvPicPr>
          <p:cNvPr id="7" name="Picture 6" descr="RandWalkDiff.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1305" y="4390829"/>
            <a:ext cx="2956001" cy="2217001"/>
          </a:xfrm>
          <a:prstGeom prst="rect">
            <a:avLst/>
          </a:prstGeom>
        </p:spPr>
      </p:pic>
    </p:spTree>
    <p:extLst>
      <p:ext uri="{BB962C8B-B14F-4D97-AF65-F5344CB8AC3E}">
        <p14:creationId xmlns:p14="http://schemas.microsoft.com/office/powerpoint/2010/main" val="4137861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ifferencing and why it’s a powerful tool</a:t>
            </a:r>
            <a:endParaRPr lang="en-US" dirty="0"/>
          </a:p>
        </p:txBody>
      </p:sp>
      <p:sp>
        <p:nvSpPr>
          <p:cNvPr id="3" name="Content Placeholder 2"/>
          <p:cNvSpPr>
            <a:spLocks noGrp="1"/>
          </p:cNvSpPr>
          <p:nvPr>
            <p:ph sz="quarter" idx="10"/>
          </p:nvPr>
        </p:nvSpPr>
        <p:spPr/>
        <p:txBody>
          <a:bodyPr/>
          <a:lstStyle/>
          <a:p>
            <a:r>
              <a:rPr lang="en-US" dirty="0" smtClean="0"/>
              <a:t>An integrative moving average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46835264"/>
              </p:ext>
            </p:extLst>
          </p:nvPr>
        </p:nvGraphicFramePr>
        <p:xfrm>
          <a:off x="1135358" y="2152650"/>
          <a:ext cx="4573588" cy="781050"/>
        </p:xfrm>
        <a:graphic>
          <a:graphicData uri="http://schemas.openxmlformats.org/presentationml/2006/ole">
            <mc:AlternateContent xmlns:mc="http://schemas.openxmlformats.org/markup-compatibility/2006">
              <mc:Choice xmlns:v="urn:schemas-microsoft-com:vml" Requires="v">
                <p:oleObj spid="_x0000_s644334" name="Equation" r:id="rId4" imgW="1193800" imgH="203200" progId="Equation.DSMT4">
                  <p:embed/>
                </p:oleObj>
              </mc:Choice>
              <mc:Fallback>
                <p:oleObj name="Equation" r:id="rId4" imgW="1193800" imgH="203200" progId="Equation.DSMT4">
                  <p:embed/>
                  <p:pic>
                    <p:nvPicPr>
                      <p:cNvPr id="0" name=""/>
                      <p:cNvPicPr>
                        <a:picLocks noChangeAspect="1" noChangeArrowheads="1"/>
                      </p:cNvPicPr>
                      <p:nvPr/>
                    </p:nvPicPr>
                    <p:blipFill>
                      <a:blip r:embed="rId5"/>
                      <a:srcRect/>
                      <a:stretch>
                        <a:fillRect/>
                      </a:stretch>
                    </p:blipFill>
                    <p:spPr bwMode="auto">
                      <a:xfrm>
                        <a:off x="1135358" y="2152650"/>
                        <a:ext cx="4573588" cy="781050"/>
                      </a:xfrm>
                      <a:prstGeom prst="rect">
                        <a:avLst/>
                      </a:prstGeom>
                      <a:noFill/>
                      <a:extLst/>
                    </p:spPr>
                  </p:pic>
                </p:oleObj>
              </mc:Fallback>
            </mc:AlternateContent>
          </a:graphicData>
        </a:graphic>
      </p:graphicFrame>
      <p:cxnSp>
        <p:nvCxnSpPr>
          <p:cNvPr id="6" name="Straight Arrow Connector 5"/>
          <p:cNvCxnSpPr/>
          <p:nvPr/>
        </p:nvCxnSpPr>
        <p:spPr>
          <a:xfrm flipH="1" flipV="1">
            <a:off x="3020943" y="3040517"/>
            <a:ext cx="327109" cy="481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097342" y="3463879"/>
            <a:ext cx="3584034" cy="553998"/>
          </a:xfrm>
          <a:prstGeom prst="rect">
            <a:avLst/>
          </a:prstGeom>
          <a:noFill/>
        </p:spPr>
        <p:txBody>
          <a:bodyPr wrap="none" rtlCol="0">
            <a:spAutoFit/>
          </a:bodyPr>
          <a:lstStyle/>
          <a:p>
            <a:r>
              <a:rPr lang="en-US" sz="3000" dirty="0" smtClean="0">
                <a:latin typeface="Segoe"/>
                <a:cs typeface="Segoe"/>
              </a:rPr>
              <a:t>Random walk terms</a:t>
            </a:r>
            <a:endParaRPr lang="en-US" sz="3000" dirty="0">
              <a:latin typeface="Segoe"/>
              <a:cs typeface="Segoe"/>
            </a:endParaRPr>
          </a:p>
        </p:txBody>
      </p:sp>
      <p:sp>
        <p:nvSpPr>
          <p:cNvPr id="8" name="TextBox 7"/>
          <p:cNvSpPr txBox="1"/>
          <p:nvPr/>
        </p:nvSpPr>
        <p:spPr>
          <a:xfrm>
            <a:off x="4866607" y="4232081"/>
            <a:ext cx="2108269" cy="553998"/>
          </a:xfrm>
          <a:prstGeom prst="rect">
            <a:avLst/>
          </a:prstGeom>
          <a:noFill/>
        </p:spPr>
        <p:txBody>
          <a:bodyPr wrap="none" rtlCol="0">
            <a:spAutoFit/>
          </a:bodyPr>
          <a:lstStyle/>
          <a:p>
            <a:r>
              <a:rPr lang="en-US" sz="3000" dirty="0" smtClean="0">
                <a:latin typeface="Segoe"/>
                <a:cs typeface="Segoe"/>
              </a:rPr>
              <a:t>MA(1) term</a:t>
            </a:r>
            <a:endParaRPr lang="en-US" sz="3000" dirty="0">
              <a:latin typeface="Segoe"/>
              <a:cs typeface="Segoe"/>
            </a:endParaRPr>
          </a:p>
        </p:txBody>
      </p:sp>
      <p:cxnSp>
        <p:nvCxnSpPr>
          <p:cNvPr id="9" name="Straight Arrow Connector 8"/>
          <p:cNvCxnSpPr>
            <a:stCxn id="8" idx="0"/>
          </p:cNvCxnSpPr>
          <p:nvPr/>
        </p:nvCxnSpPr>
        <p:spPr>
          <a:xfrm flipH="1" flipV="1">
            <a:off x="5310700" y="2982785"/>
            <a:ext cx="610042" cy="1249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212391" y="2270765"/>
            <a:ext cx="2599158" cy="9044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8310865" y="2519385"/>
            <a:ext cx="2558175" cy="553998"/>
          </a:xfrm>
          <a:prstGeom prst="rect">
            <a:avLst/>
          </a:prstGeom>
          <a:noFill/>
        </p:spPr>
        <p:txBody>
          <a:bodyPr wrap="none" rtlCol="0">
            <a:spAutoFit/>
          </a:bodyPr>
          <a:lstStyle/>
          <a:p>
            <a:r>
              <a:rPr lang="en-US" sz="3000" dirty="0" smtClean="0">
                <a:latin typeface="Segoe"/>
                <a:cs typeface="Segoe"/>
              </a:rPr>
              <a:t>Not stationary</a:t>
            </a:r>
            <a:endParaRPr lang="en-US" sz="3000" dirty="0">
              <a:latin typeface="Segoe"/>
              <a:cs typeface="Segoe"/>
            </a:endParaRPr>
          </a:p>
        </p:txBody>
      </p:sp>
      <p:cxnSp>
        <p:nvCxnSpPr>
          <p:cNvPr id="15" name="Straight Arrow Connector 14"/>
          <p:cNvCxnSpPr/>
          <p:nvPr/>
        </p:nvCxnSpPr>
        <p:spPr>
          <a:xfrm flipV="1">
            <a:off x="3578950" y="3079004"/>
            <a:ext cx="192416" cy="423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0" name="Object 19"/>
          <p:cNvGraphicFramePr>
            <a:graphicFrameLocks noChangeAspect="1"/>
          </p:cNvGraphicFramePr>
          <p:nvPr>
            <p:extLst>
              <p:ext uri="{D42A27DB-BD31-4B8C-83A1-F6EECF244321}">
                <p14:modId xmlns:p14="http://schemas.microsoft.com/office/powerpoint/2010/main" val="1400482083"/>
              </p:ext>
            </p:extLst>
          </p:nvPr>
        </p:nvGraphicFramePr>
        <p:xfrm>
          <a:off x="776230" y="4960200"/>
          <a:ext cx="7443787" cy="1708150"/>
        </p:xfrm>
        <a:graphic>
          <a:graphicData uri="http://schemas.openxmlformats.org/presentationml/2006/ole">
            <mc:AlternateContent xmlns:mc="http://schemas.openxmlformats.org/markup-compatibility/2006">
              <mc:Choice xmlns:v="urn:schemas-microsoft-com:vml" Requires="v">
                <p:oleObj spid="_x0000_s644335" name="Equation" r:id="rId6" imgW="1943100" imgH="444500" progId="Equation.DSMT4">
                  <p:embed/>
                </p:oleObj>
              </mc:Choice>
              <mc:Fallback>
                <p:oleObj name="Equation" r:id="rId6" imgW="1943100" imgH="444500" progId="Equation.DSMT4">
                  <p:embed/>
                  <p:pic>
                    <p:nvPicPr>
                      <p:cNvPr id="0" name=""/>
                      <p:cNvPicPr>
                        <a:picLocks noChangeAspect="1" noChangeArrowheads="1"/>
                      </p:cNvPicPr>
                      <p:nvPr/>
                    </p:nvPicPr>
                    <p:blipFill>
                      <a:blip r:embed="rId7"/>
                      <a:srcRect/>
                      <a:stretch>
                        <a:fillRect/>
                      </a:stretch>
                    </p:blipFill>
                    <p:spPr bwMode="auto">
                      <a:xfrm>
                        <a:off x="776230" y="4960200"/>
                        <a:ext cx="7443787" cy="1708150"/>
                      </a:xfrm>
                      <a:prstGeom prst="rect">
                        <a:avLst/>
                      </a:prstGeom>
                      <a:noFill/>
                      <a:extLst/>
                    </p:spPr>
                  </p:pic>
                </p:oleObj>
              </mc:Fallback>
            </mc:AlternateContent>
          </a:graphicData>
        </a:graphic>
      </p:graphicFrame>
      <p:sp>
        <p:nvSpPr>
          <p:cNvPr id="21" name="TextBox 20"/>
          <p:cNvSpPr txBox="1"/>
          <p:nvPr/>
        </p:nvSpPr>
        <p:spPr>
          <a:xfrm>
            <a:off x="8444024" y="6039446"/>
            <a:ext cx="1916848" cy="553998"/>
          </a:xfrm>
          <a:prstGeom prst="rect">
            <a:avLst/>
          </a:prstGeom>
          <a:noFill/>
        </p:spPr>
        <p:txBody>
          <a:bodyPr wrap="none" rtlCol="0">
            <a:spAutoFit/>
          </a:bodyPr>
          <a:lstStyle/>
          <a:p>
            <a:r>
              <a:rPr lang="en-US" sz="3000" dirty="0">
                <a:latin typeface="Segoe"/>
                <a:cs typeface="Segoe"/>
              </a:rPr>
              <a:t>S</a:t>
            </a:r>
            <a:r>
              <a:rPr lang="en-US" sz="3000" dirty="0" smtClean="0">
                <a:latin typeface="Segoe"/>
                <a:cs typeface="Segoe"/>
              </a:rPr>
              <a:t>tationary</a:t>
            </a:r>
            <a:endParaRPr lang="en-US" sz="3000" dirty="0">
              <a:latin typeface="Segoe"/>
              <a:cs typeface="Segoe"/>
            </a:endParaRPr>
          </a:p>
        </p:txBody>
      </p:sp>
      <p:sp>
        <p:nvSpPr>
          <p:cNvPr id="22" name="Rectangle 21"/>
          <p:cNvSpPr/>
          <p:nvPr/>
        </p:nvSpPr>
        <p:spPr>
          <a:xfrm>
            <a:off x="2960150" y="5059563"/>
            <a:ext cx="5409974" cy="9044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2881650" y="5750788"/>
            <a:ext cx="5409974" cy="9044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5220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4" grpId="0"/>
      <p:bldP spid="21" grpId="0"/>
      <p:bldP spid="22" grpId="0" animBg="1"/>
      <p:bldP spid="2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Differencing and why it’s a powerful tool</a:t>
            </a:r>
          </a:p>
        </p:txBody>
      </p:sp>
      <p:sp>
        <p:nvSpPr>
          <p:cNvPr id="3" name="Content Placeholder 2"/>
          <p:cNvSpPr>
            <a:spLocks noGrp="1"/>
          </p:cNvSpPr>
          <p:nvPr>
            <p:ph sz="quarter" idx="10"/>
          </p:nvPr>
        </p:nvSpPr>
        <p:spPr/>
        <p:txBody>
          <a:bodyPr/>
          <a:lstStyle/>
          <a:p>
            <a:r>
              <a:rPr lang="en-US" dirty="0" smtClean="0"/>
              <a:t>We can use differencing to help us model non-stationary time series.</a:t>
            </a:r>
            <a:endParaRPr lang="en-US" dirty="0"/>
          </a:p>
        </p:txBody>
      </p:sp>
    </p:spTree>
    <p:extLst>
      <p:ext uri="{BB962C8B-B14F-4D97-AF65-F5344CB8AC3E}">
        <p14:creationId xmlns:p14="http://schemas.microsoft.com/office/powerpoint/2010/main" val="732740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Differencing part 2</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44122786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Differencing and why it’s a powerful tool</a:t>
            </a:r>
          </a:p>
        </p:txBody>
      </p:sp>
      <p:sp>
        <p:nvSpPr>
          <p:cNvPr id="3" name="Content Placeholder 2"/>
          <p:cNvSpPr>
            <a:spLocks noGrp="1"/>
          </p:cNvSpPr>
          <p:nvPr>
            <p:ph sz="quarter" idx="10"/>
          </p:nvPr>
        </p:nvSpPr>
        <p:spPr/>
        <p:txBody>
          <a:bodyPr/>
          <a:lstStyle/>
          <a:p>
            <a:r>
              <a:rPr lang="en-US" dirty="0" smtClean="0"/>
              <a:t>Say there’s a linear trend + stationary series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884932841"/>
              </p:ext>
            </p:extLst>
          </p:nvPr>
        </p:nvGraphicFramePr>
        <p:xfrm>
          <a:off x="2528888" y="2095500"/>
          <a:ext cx="4135437" cy="781050"/>
        </p:xfrm>
        <a:graphic>
          <a:graphicData uri="http://schemas.openxmlformats.org/presentationml/2006/ole">
            <mc:AlternateContent xmlns:mc="http://schemas.openxmlformats.org/markup-compatibility/2006">
              <mc:Choice xmlns:v="urn:schemas-microsoft-com:vml" Requires="v">
                <p:oleObj spid="_x0000_s645922" name="Equation" r:id="rId4" imgW="1079500" imgH="203200" progId="Equation.DSMT4">
                  <p:embed/>
                </p:oleObj>
              </mc:Choice>
              <mc:Fallback>
                <p:oleObj name="Equation" r:id="rId4" imgW="1079500" imgH="203200" progId="Equation.DSMT4">
                  <p:embed/>
                  <p:pic>
                    <p:nvPicPr>
                      <p:cNvPr id="0" name=""/>
                      <p:cNvPicPr>
                        <a:picLocks noChangeAspect="1" noChangeArrowheads="1"/>
                      </p:cNvPicPr>
                      <p:nvPr/>
                    </p:nvPicPr>
                    <p:blipFill>
                      <a:blip r:embed="rId5"/>
                      <a:srcRect/>
                      <a:stretch>
                        <a:fillRect/>
                      </a:stretch>
                    </p:blipFill>
                    <p:spPr bwMode="auto">
                      <a:xfrm>
                        <a:off x="2528888" y="2095500"/>
                        <a:ext cx="4135437" cy="781050"/>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0429984"/>
              </p:ext>
            </p:extLst>
          </p:nvPr>
        </p:nvGraphicFramePr>
        <p:xfrm>
          <a:off x="350384" y="3343857"/>
          <a:ext cx="2141538" cy="781050"/>
        </p:xfrm>
        <a:graphic>
          <a:graphicData uri="http://schemas.openxmlformats.org/presentationml/2006/ole">
            <mc:AlternateContent xmlns:mc="http://schemas.openxmlformats.org/markup-compatibility/2006">
              <mc:Choice xmlns:v="urn:schemas-microsoft-com:vml" Requires="v">
                <p:oleObj spid="_x0000_s645923" name="Equation" r:id="rId6" imgW="558800" imgH="203200" progId="Equation.DSMT4">
                  <p:embed/>
                </p:oleObj>
              </mc:Choice>
              <mc:Fallback>
                <p:oleObj name="Equation" r:id="rId6" imgW="558800" imgH="203200" progId="Equation.DSMT4">
                  <p:embed/>
                  <p:pic>
                    <p:nvPicPr>
                      <p:cNvPr id="0" name=""/>
                      <p:cNvPicPr>
                        <a:picLocks noChangeAspect="1" noChangeArrowheads="1"/>
                      </p:cNvPicPr>
                      <p:nvPr/>
                    </p:nvPicPr>
                    <p:blipFill>
                      <a:blip r:embed="rId7"/>
                      <a:srcRect/>
                      <a:stretch>
                        <a:fillRect/>
                      </a:stretch>
                    </p:blipFill>
                    <p:spPr bwMode="auto">
                      <a:xfrm>
                        <a:off x="350384" y="3343857"/>
                        <a:ext cx="2141538" cy="781050"/>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73274189"/>
              </p:ext>
            </p:extLst>
          </p:nvPr>
        </p:nvGraphicFramePr>
        <p:xfrm>
          <a:off x="2552946" y="4227670"/>
          <a:ext cx="6470650" cy="781050"/>
        </p:xfrm>
        <a:graphic>
          <a:graphicData uri="http://schemas.openxmlformats.org/presentationml/2006/ole">
            <mc:AlternateContent xmlns:mc="http://schemas.openxmlformats.org/markup-compatibility/2006">
              <mc:Choice xmlns:v="urn:schemas-microsoft-com:vml" Requires="v">
                <p:oleObj spid="_x0000_s645924" name="Equation" r:id="rId8" imgW="1689100" imgH="203200" progId="Equation.DSMT4">
                  <p:embed/>
                </p:oleObj>
              </mc:Choice>
              <mc:Fallback>
                <p:oleObj name="Equation" r:id="rId8" imgW="1689100" imgH="203200" progId="Equation.DSMT4">
                  <p:embed/>
                  <p:pic>
                    <p:nvPicPr>
                      <p:cNvPr id="0" name=""/>
                      <p:cNvPicPr>
                        <a:picLocks noChangeAspect="1" noChangeArrowheads="1"/>
                      </p:cNvPicPr>
                      <p:nvPr/>
                    </p:nvPicPr>
                    <p:blipFill>
                      <a:blip r:embed="rId9"/>
                      <a:srcRect/>
                      <a:stretch>
                        <a:fillRect/>
                      </a:stretch>
                    </p:blipFill>
                    <p:spPr bwMode="auto">
                      <a:xfrm>
                        <a:off x="2552946" y="4227670"/>
                        <a:ext cx="6470650" cy="781050"/>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52849378"/>
              </p:ext>
            </p:extLst>
          </p:nvPr>
        </p:nvGraphicFramePr>
        <p:xfrm>
          <a:off x="2597966" y="5149233"/>
          <a:ext cx="3989388" cy="781050"/>
        </p:xfrm>
        <a:graphic>
          <a:graphicData uri="http://schemas.openxmlformats.org/presentationml/2006/ole">
            <mc:AlternateContent xmlns:mc="http://schemas.openxmlformats.org/markup-compatibility/2006">
              <mc:Choice xmlns:v="urn:schemas-microsoft-com:vml" Requires="v">
                <p:oleObj spid="_x0000_s645925" name="Equation" r:id="rId10" imgW="1041400" imgH="203200" progId="Equation.DSMT4">
                  <p:embed/>
                </p:oleObj>
              </mc:Choice>
              <mc:Fallback>
                <p:oleObj name="Equation" r:id="rId10" imgW="1041400" imgH="203200" progId="Equation.DSMT4">
                  <p:embed/>
                  <p:pic>
                    <p:nvPicPr>
                      <p:cNvPr id="0" name=""/>
                      <p:cNvPicPr>
                        <a:picLocks noChangeAspect="1" noChangeArrowheads="1"/>
                      </p:cNvPicPr>
                      <p:nvPr/>
                    </p:nvPicPr>
                    <p:blipFill>
                      <a:blip r:embed="rId11"/>
                      <a:srcRect/>
                      <a:stretch>
                        <a:fillRect/>
                      </a:stretch>
                    </p:blipFill>
                    <p:spPr bwMode="auto">
                      <a:xfrm>
                        <a:off x="2597966" y="5149233"/>
                        <a:ext cx="3989388" cy="781050"/>
                      </a:xfrm>
                      <a:prstGeom prst="rect">
                        <a:avLst/>
                      </a:prstGeom>
                      <a:noFill/>
                      <a:extLst/>
                    </p:spPr>
                  </p:pic>
                </p:oleObj>
              </mc:Fallback>
            </mc:AlternateContent>
          </a:graphicData>
        </a:graphic>
      </p:graphicFrame>
      <p:pic>
        <p:nvPicPr>
          <p:cNvPr id="8" name="Picture 7" descr="linearup.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86158" y="855032"/>
            <a:ext cx="3205842" cy="2404382"/>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2324189300"/>
              </p:ext>
            </p:extLst>
          </p:nvPr>
        </p:nvGraphicFramePr>
        <p:xfrm>
          <a:off x="2549774" y="3342307"/>
          <a:ext cx="8709025" cy="781050"/>
        </p:xfrm>
        <a:graphic>
          <a:graphicData uri="http://schemas.openxmlformats.org/presentationml/2006/ole">
            <mc:AlternateContent xmlns:mc="http://schemas.openxmlformats.org/markup-compatibility/2006">
              <mc:Choice xmlns:v="urn:schemas-microsoft-com:vml" Requires="v">
                <p:oleObj spid="_x0000_s645926" name="Equation" r:id="rId13" imgW="2273300" imgH="203200" progId="Equation.DSMT4">
                  <p:embed/>
                </p:oleObj>
              </mc:Choice>
              <mc:Fallback>
                <p:oleObj name="Equation" r:id="rId13" imgW="2273300" imgH="203200" progId="Equation.DSMT4">
                  <p:embed/>
                  <p:pic>
                    <p:nvPicPr>
                      <p:cNvPr id="0" name=""/>
                      <p:cNvPicPr>
                        <a:picLocks noChangeAspect="1" noChangeArrowheads="1"/>
                      </p:cNvPicPr>
                      <p:nvPr/>
                    </p:nvPicPr>
                    <p:blipFill>
                      <a:blip r:embed="rId14"/>
                      <a:srcRect/>
                      <a:stretch>
                        <a:fillRect/>
                      </a:stretch>
                    </p:blipFill>
                    <p:spPr bwMode="auto">
                      <a:xfrm>
                        <a:off x="2549774" y="3342307"/>
                        <a:ext cx="8709025" cy="781050"/>
                      </a:xfrm>
                      <a:prstGeom prst="rect">
                        <a:avLst/>
                      </a:prstGeom>
                      <a:noFill/>
                      <a:extLst/>
                    </p:spPr>
                  </p:pic>
                </p:oleObj>
              </mc:Fallback>
            </mc:AlternateContent>
          </a:graphicData>
        </a:graphic>
      </p:graphicFrame>
      <p:sp>
        <p:nvSpPr>
          <p:cNvPr id="11" name="TextBox 10"/>
          <p:cNvSpPr txBox="1"/>
          <p:nvPr/>
        </p:nvSpPr>
        <p:spPr>
          <a:xfrm>
            <a:off x="7156365" y="5290489"/>
            <a:ext cx="1916848" cy="553998"/>
          </a:xfrm>
          <a:prstGeom prst="rect">
            <a:avLst/>
          </a:prstGeom>
          <a:noFill/>
        </p:spPr>
        <p:txBody>
          <a:bodyPr wrap="none" rtlCol="0">
            <a:spAutoFit/>
          </a:bodyPr>
          <a:lstStyle/>
          <a:p>
            <a:r>
              <a:rPr lang="en-US" sz="3000" dirty="0">
                <a:latin typeface="Segoe"/>
                <a:cs typeface="Segoe"/>
              </a:rPr>
              <a:t>S</a:t>
            </a:r>
            <a:r>
              <a:rPr lang="en-US" sz="3000" dirty="0" smtClean="0">
                <a:latin typeface="Segoe"/>
                <a:cs typeface="Segoe"/>
              </a:rPr>
              <a:t>tationary</a:t>
            </a:r>
            <a:endParaRPr lang="en-US" sz="3000" dirty="0">
              <a:latin typeface="Segoe"/>
              <a:cs typeface="Segoe"/>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768318709"/>
              </p:ext>
            </p:extLst>
          </p:nvPr>
        </p:nvGraphicFramePr>
        <p:xfrm>
          <a:off x="2763041" y="6076950"/>
          <a:ext cx="2578100" cy="781050"/>
        </p:xfrm>
        <a:graphic>
          <a:graphicData uri="http://schemas.openxmlformats.org/presentationml/2006/ole">
            <mc:AlternateContent xmlns:mc="http://schemas.openxmlformats.org/markup-compatibility/2006">
              <mc:Choice xmlns:v="urn:schemas-microsoft-com:vml" Requires="v">
                <p:oleObj spid="_x0000_s645927" name="Equation" r:id="rId15" imgW="673100" imgH="203200" progId="Equation.DSMT4">
                  <p:embed/>
                </p:oleObj>
              </mc:Choice>
              <mc:Fallback>
                <p:oleObj name="Equation" r:id="rId15" imgW="673100" imgH="203200" progId="Equation.DSMT4">
                  <p:embed/>
                  <p:pic>
                    <p:nvPicPr>
                      <p:cNvPr id="0" name=""/>
                      <p:cNvPicPr>
                        <a:picLocks noChangeAspect="1" noChangeArrowheads="1"/>
                      </p:cNvPicPr>
                      <p:nvPr/>
                    </p:nvPicPr>
                    <p:blipFill>
                      <a:blip r:embed="rId16"/>
                      <a:srcRect/>
                      <a:stretch>
                        <a:fillRect/>
                      </a:stretch>
                    </p:blipFill>
                    <p:spPr bwMode="auto">
                      <a:xfrm>
                        <a:off x="2763041" y="6076950"/>
                        <a:ext cx="2578100" cy="781050"/>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053768829"/>
              </p:ext>
            </p:extLst>
          </p:nvPr>
        </p:nvGraphicFramePr>
        <p:xfrm>
          <a:off x="1518417" y="6076950"/>
          <a:ext cx="1071563" cy="781050"/>
        </p:xfrm>
        <a:graphic>
          <a:graphicData uri="http://schemas.openxmlformats.org/presentationml/2006/ole">
            <mc:AlternateContent xmlns:mc="http://schemas.openxmlformats.org/markup-compatibility/2006">
              <mc:Choice xmlns:v="urn:schemas-microsoft-com:vml" Requires="v">
                <p:oleObj spid="_x0000_s645928" name="Equation" r:id="rId17" imgW="279400" imgH="203200" progId="Equation.DSMT4">
                  <p:embed/>
                </p:oleObj>
              </mc:Choice>
              <mc:Fallback>
                <p:oleObj name="Equation" r:id="rId17" imgW="279400" imgH="203200" progId="Equation.DSMT4">
                  <p:embed/>
                  <p:pic>
                    <p:nvPicPr>
                      <p:cNvPr id="0" name=""/>
                      <p:cNvPicPr>
                        <a:picLocks noChangeAspect="1" noChangeArrowheads="1"/>
                      </p:cNvPicPr>
                      <p:nvPr/>
                    </p:nvPicPr>
                    <p:blipFill>
                      <a:blip r:embed="rId18"/>
                      <a:srcRect/>
                      <a:stretch>
                        <a:fillRect/>
                      </a:stretch>
                    </p:blipFill>
                    <p:spPr bwMode="auto">
                      <a:xfrm>
                        <a:off x="1518417" y="6076950"/>
                        <a:ext cx="1071563" cy="781050"/>
                      </a:xfrm>
                      <a:prstGeom prst="rect">
                        <a:avLst/>
                      </a:prstGeom>
                      <a:noFill/>
                      <a:extLst/>
                    </p:spPr>
                  </p:pic>
                </p:oleObj>
              </mc:Fallback>
            </mc:AlternateContent>
          </a:graphicData>
        </a:graphic>
      </p:graphicFrame>
    </p:spTree>
    <p:extLst>
      <p:ext uri="{BB962C8B-B14F-4D97-AF65-F5344CB8AC3E}">
        <p14:creationId xmlns:p14="http://schemas.microsoft.com/office/powerpoint/2010/main" val="3843434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Differencing and why it’s a powerful tool</a:t>
            </a:r>
          </a:p>
        </p:txBody>
      </p:sp>
      <p:sp>
        <p:nvSpPr>
          <p:cNvPr id="3" name="Content Placeholder 2"/>
          <p:cNvSpPr>
            <a:spLocks noGrp="1"/>
          </p:cNvSpPr>
          <p:nvPr>
            <p:ph sz="quarter" idx="10"/>
          </p:nvPr>
        </p:nvSpPr>
        <p:spPr/>
        <p:txBody>
          <a:bodyPr/>
          <a:lstStyle/>
          <a:p>
            <a:r>
              <a:rPr lang="en-US" dirty="0" smtClean="0"/>
              <a:t>Say there’s a quadratic trend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42246165"/>
              </p:ext>
            </p:extLst>
          </p:nvPr>
        </p:nvGraphicFramePr>
        <p:xfrm>
          <a:off x="1697861" y="1943620"/>
          <a:ext cx="4820535" cy="751217"/>
        </p:xfrm>
        <a:graphic>
          <a:graphicData uri="http://schemas.openxmlformats.org/presentationml/2006/ole">
            <mc:AlternateContent xmlns:mc="http://schemas.openxmlformats.org/markup-compatibility/2006">
              <mc:Choice xmlns:v="urn:schemas-microsoft-com:vml" Requires="v">
                <p:oleObj spid="_x0000_s728068" name="Equation" r:id="rId4" imgW="1473200" imgH="228600" progId="Equation.DSMT4">
                  <p:embed/>
                </p:oleObj>
              </mc:Choice>
              <mc:Fallback>
                <p:oleObj name="Equation" r:id="rId4" imgW="1473200" imgH="228600" progId="Equation.DSMT4">
                  <p:embed/>
                  <p:pic>
                    <p:nvPicPr>
                      <p:cNvPr id="0" name=""/>
                      <p:cNvPicPr>
                        <a:picLocks noChangeAspect="1" noChangeArrowheads="1"/>
                      </p:cNvPicPr>
                      <p:nvPr/>
                    </p:nvPicPr>
                    <p:blipFill>
                      <a:blip r:embed="rId5"/>
                      <a:srcRect/>
                      <a:stretch>
                        <a:fillRect/>
                      </a:stretch>
                    </p:blipFill>
                    <p:spPr bwMode="auto">
                      <a:xfrm>
                        <a:off x="1697861" y="1943620"/>
                        <a:ext cx="4820535" cy="751217"/>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61602602"/>
              </p:ext>
            </p:extLst>
          </p:nvPr>
        </p:nvGraphicFramePr>
        <p:xfrm>
          <a:off x="134694" y="2747298"/>
          <a:ext cx="2141538" cy="781050"/>
        </p:xfrm>
        <a:graphic>
          <a:graphicData uri="http://schemas.openxmlformats.org/presentationml/2006/ole">
            <mc:AlternateContent xmlns:mc="http://schemas.openxmlformats.org/markup-compatibility/2006">
              <mc:Choice xmlns:v="urn:schemas-microsoft-com:vml" Requires="v">
                <p:oleObj spid="_x0000_s728069" name="Equation" r:id="rId6" imgW="558800" imgH="203200" progId="Equation.DSMT4">
                  <p:embed/>
                </p:oleObj>
              </mc:Choice>
              <mc:Fallback>
                <p:oleObj name="Equation" r:id="rId6" imgW="558800" imgH="203200" progId="Equation.DSMT4">
                  <p:embed/>
                  <p:pic>
                    <p:nvPicPr>
                      <p:cNvPr id="0" name=""/>
                      <p:cNvPicPr>
                        <a:picLocks noChangeAspect="1" noChangeArrowheads="1"/>
                      </p:cNvPicPr>
                      <p:nvPr/>
                    </p:nvPicPr>
                    <p:blipFill>
                      <a:blip r:embed="rId7"/>
                      <a:srcRect/>
                      <a:stretch>
                        <a:fillRect/>
                      </a:stretch>
                    </p:blipFill>
                    <p:spPr bwMode="auto">
                      <a:xfrm>
                        <a:off x="134694" y="2747298"/>
                        <a:ext cx="2141538" cy="781050"/>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21262991"/>
              </p:ext>
            </p:extLst>
          </p:nvPr>
        </p:nvGraphicFramePr>
        <p:xfrm>
          <a:off x="2263308" y="2769015"/>
          <a:ext cx="9223973" cy="808576"/>
        </p:xfrm>
        <a:graphic>
          <a:graphicData uri="http://schemas.openxmlformats.org/presentationml/2006/ole">
            <mc:AlternateContent xmlns:mc="http://schemas.openxmlformats.org/markup-compatibility/2006">
              <mc:Choice xmlns:v="urn:schemas-microsoft-com:vml" Requires="v">
                <p:oleObj spid="_x0000_s728070" name="Equation" r:id="rId8" imgW="3200400" imgH="279400" progId="Equation.DSMT4">
                  <p:embed/>
                </p:oleObj>
              </mc:Choice>
              <mc:Fallback>
                <p:oleObj name="Equation" r:id="rId8" imgW="3200400" imgH="279400" progId="Equation.DSMT4">
                  <p:embed/>
                  <p:pic>
                    <p:nvPicPr>
                      <p:cNvPr id="0" name=""/>
                      <p:cNvPicPr>
                        <a:picLocks noChangeAspect="1" noChangeArrowheads="1"/>
                      </p:cNvPicPr>
                      <p:nvPr/>
                    </p:nvPicPr>
                    <p:blipFill>
                      <a:blip r:embed="rId9"/>
                      <a:srcRect/>
                      <a:stretch>
                        <a:fillRect/>
                      </a:stretch>
                    </p:blipFill>
                    <p:spPr bwMode="auto">
                      <a:xfrm>
                        <a:off x="2263308" y="2769015"/>
                        <a:ext cx="9223973" cy="808576"/>
                      </a:xfrm>
                      <a:prstGeom prst="rect">
                        <a:avLst/>
                      </a:prstGeom>
                      <a:noFill/>
                      <a:extLst/>
                    </p:spPr>
                  </p:pic>
                </p:oleObj>
              </mc:Fallback>
            </mc:AlternateContent>
          </a:graphicData>
        </a:graphic>
      </p:graphicFrame>
      <p:sp>
        <p:nvSpPr>
          <p:cNvPr id="11" name="TextBox 10"/>
          <p:cNvSpPr txBox="1"/>
          <p:nvPr/>
        </p:nvSpPr>
        <p:spPr>
          <a:xfrm>
            <a:off x="7560440" y="5232753"/>
            <a:ext cx="4408516" cy="553998"/>
          </a:xfrm>
          <a:prstGeom prst="rect">
            <a:avLst/>
          </a:prstGeom>
          <a:noFill/>
        </p:spPr>
        <p:txBody>
          <a:bodyPr wrap="none" rtlCol="0">
            <a:spAutoFit/>
          </a:bodyPr>
          <a:lstStyle/>
          <a:p>
            <a:r>
              <a:rPr lang="en-US" sz="3000" dirty="0" smtClean="0">
                <a:latin typeface="Segoe"/>
                <a:cs typeface="Segoe"/>
              </a:rPr>
              <a:t>Linear trend + Stationary</a:t>
            </a:r>
            <a:endParaRPr lang="en-US" sz="3000" dirty="0">
              <a:latin typeface="Segoe"/>
              <a:cs typeface="Segoe"/>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571939490"/>
              </p:ext>
            </p:extLst>
          </p:nvPr>
        </p:nvGraphicFramePr>
        <p:xfrm>
          <a:off x="1746500" y="5152673"/>
          <a:ext cx="5497513" cy="781050"/>
        </p:xfrm>
        <a:graphic>
          <a:graphicData uri="http://schemas.openxmlformats.org/presentationml/2006/ole">
            <mc:AlternateContent xmlns:mc="http://schemas.openxmlformats.org/markup-compatibility/2006">
              <mc:Choice xmlns:v="urn:schemas-microsoft-com:vml" Requires="v">
                <p:oleObj spid="_x0000_s728071" name="Equation" r:id="rId10" imgW="1435100" imgH="203200" progId="Equation.DSMT4">
                  <p:embed/>
                </p:oleObj>
              </mc:Choice>
              <mc:Fallback>
                <p:oleObj name="Equation" r:id="rId10" imgW="1435100" imgH="203200" progId="Equation.DSMT4">
                  <p:embed/>
                  <p:pic>
                    <p:nvPicPr>
                      <p:cNvPr id="0" name=""/>
                      <p:cNvPicPr>
                        <a:picLocks noChangeAspect="1" noChangeArrowheads="1"/>
                      </p:cNvPicPr>
                      <p:nvPr/>
                    </p:nvPicPr>
                    <p:blipFill>
                      <a:blip r:embed="rId11"/>
                      <a:srcRect/>
                      <a:stretch>
                        <a:fillRect/>
                      </a:stretch>
                    </p:blipFill>
                    <p:spPr bwMode="auto">
                      <a:xfrm>
                        <a:off x="1746500" y="5152673"/>
                        <a:ext cx="5497513" cy="781050"/>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892303263"/>
              </p:ext>
            </p:extLst>
          </p:nvPr>
        </p:nvGraphicFramePr>
        <p:xfrm>
          <a:off x="767992" y="5172489"/>
          <a:ext cx="1071563" cy="781050"/>
        </p:xfrm>
        <a:graphic>
          <a:graphicData uri="http://schemas.openxmlformats.org/presentationml/2006/ole">
            <mc:AlternateContent xmlns:mc="http://schemas.openxmlformats.org/markup-compatibility/2006">
              <mc:Choice xmlns:v="urn:schemas-microsoft-com:vml" Requires="v">
                <p:oleObj spid="_x0000_s728072" name="Equation" r:id="rId12" imgW="279400" imgH="203200" progId="Equation.DSMT4">
                  <p:embed/>
                </p:oleObj>
              </mc:Choice>
              <mc:Fallback>
                <p:oleObj name="Equation" r:id="rId12" imgW="279400" imgH="203200" progId="Equation.DSMT4">
                  <p:embed/>
                  <p:pic>
                    <p:nvPicPr>
                      <p:cNvPr id="0" name=""/>
                      <p:cNvPicPr>
                        <a:picLocks noChangeAspect="1" noChangeArrowheads="1"/>
                      </p:cNvPicPr>
                      <p:nvPr/>
                    </p:nvPicPr>
                    <p:blipFill>
                      <a:blip r:embed="rId13"/>
                      <a:srcRect/>
                      <a:stretch>
                        <a:fillRect/>
                      </a:stretch>
                    </p:blipFill>
                    <p:spPr bwMode="auto">
                      <a:xfrm>
                        <a:off x="767992" y="5172489"/>
                        <a:ext cx="1071563" cy="781050"/>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40495749"/>
              </p:ext>
            </p:extLst>
          </p:nvPr>
        </p:nvGraphicFramePr>
        <p:xfrm>
          <a:off x="2278007" y="3616633"/>
          <a:ext cx="6072876" cy="704189"/>
        </p:xfrm>
        <a:graphic>
          <a:graphicData uri="http://schemas.openxmlformats.org/presentationml/2006/ole">
            <mc:AlternateContent xmlns:mc="http://schemas.openxmlformats.org/markup-compatibility/2006">
              <mc:Choice xmlns:v="urn:schemas-microsoft-com:vml" Requires="v">
                <p:oleObj spid="_x0000_s728073" name="Equation" r:id="rId14" imgW="1981200" imgH="228600" progId="Equation.DSMT4">
                  <p:embed/>
                </p:oleObj>
              </mc:Choice>
              <mc:Fallback>
                <p:oleObj name="Equation" r:id="rId14" imgW="1981200" imgH="228600" progId="Equation.DSMT4">
                  <p:embed/>
                  <p:pic>
                    <p:nvPicPr>
                      <p:cNvPr id="0" name=""/>
                      <p:cNvPicPr>
                        <a:picLocks noChangeAspect="1" noChangeArrowheads="1"/>
                      </p:cNvPicPr>
                      <p:nvPr/>
                    </p:nvPicPr>
                    <p:blipFill>
                      <a:blip r:embed="rId15"/>
                      <a:srcRect/>
                      <a:stretch>
                        <a:fillRect/>
                      </a:stretch>
                    </p:blipFill>
                    <p:spPr bwMode="auto">
                      <a:xfrm>
                        <a:off x="2278007" y="3616633"/>
                        <a:ext cx="6072876" cy="704189"/>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93571659"/>
              </p:ext>
            </p:extLst>
          </p:nvPr>
        </p:nvGraphicFramePr>
        <p:xfrm>
          <a:off x="2270395" y="4417153"/>
          <a:ext cx="4444946" cy="731690"/>
        </p:xfrm>
        <a:graphic>
          <a:graphicData uri="http://schemas.openxmlformats.org/presentationml/2006/ole">
            <mc:AlternateContent xmlns:mc="http://schemas.openxmlformats.org/markup-compatibility/2006">
              <mc:Choice xmlns:v="urn:schemas-microsoft-com:vml" Requires="v">
                <p:oleObj spid="_x0000_s728074" name="Equation" r:id="rId16" imgW="1473200" imgH="241300" progId="Equation.DSMT4">
                  <p:embed/>
                </p:oleObj>
              </mc:Choice>
              <mc:Fallback>
                <p:oleObj name="Equation" r:id="rId16" imgW="1473200" imgH="241300" progId="Equation.DSMT4">
                  <p:embed/>
                  <p:pic>
                    <p:nvPicPr>
                      <p:cNvPr id="0" name=""/>
                      <p:cNvPicPr>
                        <a:picLocks noChangeAspect="1" noChangeArrowheads="1"/>
                      </p:cNvPicPr>
                      <p:nvPr/>
                    </p:nvPicPr>
                    <p:blipFill>
                      <a:blip r:embed="rId17"/>
                      <a:srcRect/>
                      <a:stretch>
                        <a:fillRect/>
                      </a:stretch>
                    </p:blipFill>
                    <p:spPr bwMode="auto">
                      <a:xfrm>
                        <a:off x="2270395" y="4417153"/>
                        <a:ext cx="4444946" cy="731690"/>
                      </a:xfrm>
                      <a:prstGeom prst="rect">
                        <a:avLst/>
                      </a:prstGeom>
                      <a:noFill/>
                      <a:extLst/>
                    </p:spPr>
                  </p:pic>
                </p:oleObj>
              </mc:Fallback>
            </mc:AlternateContent>
          </a:graphicData>
        </a:graphic>
      </p:graphicFrame>
      <p:pic>
        <p:nvPicPr>
          <p:cNvPr id="7" name="Picture 6" descr="quadup.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33191" y="769750"/>
            <a:ext cx="2750658" cy="2062994"/>
          </a:xfrm>
          <a:prstGeom prst="rect">
            <a:avLst/>
          </a:prstGeom>
        </p:spPr>
      </p:pic>
      <p:sp>
        <p:nvSpPr>
          <p:cNvPr id="16" name="TextBox 15"/>
          <p:cNvSpPr txBox="1"/>
          <p:nvPr/>
        </p:nvSpPr>
        <p:spPr>
          <a:xfrm>
            <a:off x="7732083" y="6135663"/>
            <a:ext cx="3759675" cy="553998"/>
          </a:xfrm>
          <a:prstGeom prst="rect">
            <a:avLst/>
          </a:prstGeom>
          <a:noFill/>
        </p:spPr>
        <p:txBody>
          <a:bodyPr wrap="none" rtlCol="0">
            <a:spAutoFit/>
          </a:bodyPr>
          <a:lstStyle/>
          <a:p>
            <a:r>
              <a:rPr lang="en-US" sz="3000" dirty="0" smtClean="0">
                <a:latin typeface="Segoe"/>
                <a:cs typeface="Segoe"/>
                <a:sym typeface="Wingdings"/>
              </a:rPr>
              <a:t> See previous slide</a:t>
            </a:r>
            <a:endParaRPr lang="en-US" sz="3000" dirty="0">
              <a:latin typeface="Segoe"/>
              <a:cs typeface="Segoe"/>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3958520323"/>
              </p:ext>
            </p:extLst>
          </p:nvPr>
        </p:nvGraphicFramePr>
        <p:xfrm>
          <a:off x="703647" y="6023299"/>
          <a:ext cx="1208216" cy="806937"/>
        </p:xfrm>
        <a:graphic>
          <a:graphicData uri="http://schemas.openxmlformats.org/presentationml/2006/ole">
            <mc:AlternateContent xmlns:mc="http://schemas.openxmlformats.org/markup-compatibility/2006">
              <mc:Choice xmlns:v="urn:schemas-microsoft-com:vml" Requires="v">
                <p:oleObj spid="_x0000_s728075" name="Equation" r:id="rId19" imgW="342900" imgH="228600" progId="Equation.DSMT4">
                  <p:embed/>
                </p:oleObj>
              </mc:Choice>
              <mc:Fallback>
                <p:oleObj name="Equation" r:id="rId19" imgW="342900" imgH="228600" progId="Equation.DSMT4">
                  <p:embed/>
                  <p:pic>
                    <p:nvPicPr>
                      <p:cNvPr id="0" name=""/>
                      <p:cNvPicPr>
                        <a:picLocks noChangeAspect="1" noChangeArrowheads="1"/>
                      </p:cNvPicPr>
                      <p:nvPr/>
                    </p:nvPicPr>
                    <p:blipFill>
                      <a:blip r:embed="rId20"/>
                      <a:srcRect/>
                      <a:stretch>
                        <a:fillRect/>
                      </a:stretch>
                    </p:blipFill>
                    <p:spPr bwMode="auto">
                      <a:xfrm>
                        <a:off x="703647" y="6023299"/>
                        <a:ext cx="1208216" cy="806937"/>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039826323"/>
              </p:ext>
            </p:extLst>
          </p:nvPr>
        </p:nvGraphicFramePr>
        <p:xfrm>
          <a:off x="1801813" y="5991225"/>
          <a:ext cx="3113087" cy="877888"/>
        </p:xfrm>
        <a:graphic>
          <a:graphicData uri="http://schemas.openxmlformats.org/presentationml/2006/ole">
            <mc:AlternateContent xmlns:mc="http://schemas.openxmlformats.org/markup-compatibility/2006">
              <mc:Choice xmlns:v="urn:schemas-microsoft-com:vml" Requires="v">
                <p:oleObj spid="_x0000_s728076" name="Equation" r:id="rId21" imgW="812800" imgH="228600" progId="Equation.DSMT4">
                  <p:embed/>
                </p:oleObj>
              </mc:Choice>
              <mc:Fallback>
                <p:oleObj name="Equation" r:id="rId21" imgW="812800" imgH="228600" progId="Equation.DSMT4">
                  <p:embed/>
                  <p:pic>
                    <p:nvPicPr>
                      <p:cNvPr id="0" name=""/>
                      <p:cNvPicPr>
                        <a:picLocks noChangeAspect="1" noChangeArrowheads="1"/>
                      </p:cNvPicPr>
                      <p:nvPr/>
                    </p:nvPicPr>
                    <p:blipFill>
                      <a:blip r:embed="rId22"/>
                      <a:srcRect/>
                      <a:stretch>
                        <a:fillRect/>
                      </a:stretch>
                    </p:blipFill>
                    <p:spPr bwMode="auto">
                      <a:xfrm>
                        <a:off x="1801813" y="5991225"/>
                        <a:ext cx="3113087" cy="877888"/>
                      </a:xfrm>
                      <a:prstGeom prst="rect">
                        <a:avLst/>
                      </a:prstGeom>
                      <a:noFill/>
                      <a:extLst/>
                    </p:spPr>
                  </p:pic>
                </p:oleObj>
              </mc:Fallback>
            </mc:AlternateContent>
          </a:graphicData>
        </a:graphic>
      </p:graphicFrame>
      <p:sp>
        <p:nvSpPr>
          <p:cNvPr id="19" name="TextBox 18"/>
          <p:cNvSpPr txBox="1"/>
          <p:nvPr/>
        </p:nvSpPr>
        <p:spPr>
          <a:xfrm>
            <a:off x="4788112" y="6077933"/>
            <a:ext cx="1916848" cy="553998"/>
          </a:xfrm>
          <a:prstGeom prst="rect">
            <a:avLst/>
          </a:prstGeom>
          <a:noFill/>
        </p:spPr>
        <p:txBody>
          <a:bodyPr wrap="none" rtlCol="0">
            <a:spAutoFit/>
          </a:bodyPr>
          <a:lstStyle/>
          <a:p>
            <a:r>
              <a:rPr lang="en-US" sz="3000" dirty="0" smtClean="0">
                <a:latin typeface="Segoe"/>
                <a:cs typeface="Segoe"/>
              </a:rPr>
              <a:t>Stationary</a:t>
            </a:r>
            <a:endParaRPr lang="en-US" sz="3000" dirty="0">
              <a:latin typeface="Segoe"/>
              <a:cs typeface="Segoe"/>
            </a:endParaRPr>
          </a:p>
        </p:txBody>
      </p:sp>
    </p:spTree>
    <p:extLst>
      <p:ext uri="{BB962C8B-B14F-4D97-AF65-F5344CB8AC3E}">
        <p14:creationId xmlns:p14="http://schemas.microsoft.com/office/powerpoint/2010/main" val="2228788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6" grpId="0"/>
      <p:bldP spid="1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Differencing and why it’s a powerful tool</a:t>
            </a:r>
          </a:p>
        </p:txBody>
      </p:sp>
      <p:sp>
        <p:nvSpPr>
          <p:cNvPr id="3" name="Content Placeholder 2"/>
          <p:cNvSpPr>
            <a:spLocks noGrp="1"/>
          </p:cNvSpPr>
          <p:nvPr>
            <p:ph sz="quarter" idx="10"/>
          </p:nvPr>
        </p:nvSpPr>
        <p:spPr/>
        <p:txBody>
          <a:bodyPr/>
          <a:lstStyle/>
          <a:p>
            <a:r>
              <a:rPr lang="en-US" dirty="0" smtClean="0"/>
              <a:t>Allows you to use techniques for stationary time series to model </a:t>
            </a:r>
            <a:r>
              <a:rPr lang="en-US" dirty="0" err="1" smtClean="0"/>
              <a:t>nonstationary</a:t>
            </a:r>
            <a:r>
              <a:rPr lang="en-US" dirty="0" smtClean="0"/>
              <a:t> series. </a:t>
            </a:r>
          </a:p>
          <a:p>
            <a:endParaRPr lang="en-US" dirty="0"/>
          </a:p>
          <a:p>
            <a:r>
              <a:rPr lang="en-US" dirty="0" smtClean="0"/>
              <a:t>Higher order trends turn into stationary models through repeated differencing.</a:t>
            </a:r>
          </a:p>
        </p:txBody>
      </p:sp>
    </p:spTree>
    <p:extLst>
      <p:ext uri="{BB962C8B-B14F-4D97-AF65-F5344CB8AC3E}">
        <p14:creationId xmlns:p14="http://schemas.microsoft.com/office/powerpoint/2010/main" val="26670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68401303"/>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ARIMA models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80718778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ARIMA models – Auto-Regressive Integrated Moving Average</a:t>
            </a:r>
            <a:endParaRPr lang="en-US" dirty="0"/>
          </a:p>
        </p:txBody>
      </p:sp>
      <p:sp>
        <p:nvSpPr>
          <p:cNvPr id="3" name="Content Placeholder 2"/>
          <p:cNvSpPr>
            <a:spLocks noGrp="1"/>
          </p:cNvSpPr>
          <p:nvPr>
            <p:ph sz="quarter" idx="10"/>
          </p:nvPr>
        </p:nvSpPr>
        <p:spPr/>
        <p:txBody>
          <a:bodyPr/>
          <a:lstStyle/>
          <a:p>
            <a:r>
              <a:rPr lang="en-US" dirty="0" smtClean="0"/>
              <a:t>If a difference series is an ARMA model, then it’s an ARIMA.</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0552174"/>
              </p:ext>
            </p:extLst>
          </p:nvPr>
        </p:nvGraphicFramePr>
        <p:xfrm>
          <a:off x="1079280" y="2192725"/>
          <a:ext cx="2190750" cy="808037"/>
        </p:xfrm>
        <a:graphic>
          <a:graphicData uri="http://schemas.openxmlformats.org/presentationml/2006/ole">
            <mc:AlternateContent xmlns:mc="http://schemas.openxmlformats.org/markup-compatibility/2006">
              <mc:Choice xmlns:v="urn:schemas-microsoft-com:vml" Requires="v">
                <p:oleObj spid="_x0000_s674236" name="Equation" r:id="rId4" imgW="622300" imgH="228600" progId="Equation.DSMT4">
                  <p:embed/>
                </p:oleObj>
              </mc:Choice>
              <mc:Fallback>
                <p:oleObj name="Equation" r:id="rId4" imgW="622300" imgH="228600" progId="Equation.DSMT4">
                  <p:embed/>
                  <p:pic>
                    <p:nvPicPr>
                      <p:cNvPr id="0" name=""/>
                      <p:cNvPicPr>
                        <a:picLocks noChangeAspect="1" noChangeArrowheads="1"/>
                      </p:cNvPicPr>
                      <p:nvPr/>
                    </p:nvPicPr>
                    <p:blipFill>
                      <a:blip r:embed="rId5"/>
                      <a:srcRect/>
                      <a:stretch>
                        <a:fillRect/>
                      </a:stretch>
                    </p:blipFill>
                    <p:spPr bwMode="auto">
                      <a:xfrm>
                        <a:off x="1079280" y="2192725"/>
                        <a:ext cx="2190750" cy="808037"/>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17535475"/>
              </p:ext>
            </p:extLst>
          </p:nvPr>
        </p:nvGraphicFramePr>
        <p:xfrm>
          <a:off x="2082800" y="3259138"/>
          <a:ext cx="7826375" cy="877887"/>
        </p:xfrm>
        <a:graphic>
          <a:graphicData uri="http://schemas.openxmlformats.org/presentationml/2006/ole">
            <mc:AlternateContent xmlns:mc="http://schemas.openxmlformats.org/markup-compatibility/2006">
              <mc:Choice xmlns:v="urn:schemas-microsoft-com:vml" Requires="v">
                <p:oleObj spid="_x0000_s674237" name="Equation" r:id="rId6" imgW="2044700" imgH="228600" progId="Equation.DSMT4">
                  <p:embed/>
                </p:oleObj>
              </mc:Choice>
              <mc:Fallback>
                <p:oleObj name="Equation" r:id="rId6" imgW="2044700" imgH="228600" progId="Equation.DSMT4">
                  <p:embed/>
                  <p:pic>
                    <p:nvPicPr>
                      <p:cNvPr id="0" name=""/>
                      <p:cNvPicPr>
                        <a:picLocks noChangeAspect="1" noChangeArrowheads="1"/>
                      </p:cNvPicPr>
                      <p:nvPr/>
                    </p:nvPicPr>
                    <p:blipFill>
                      <a:blip r:embed="rId7"/>
                      <a:srcRect/>
                      <a:stretch>
                        <a:fillRect/>
                      </a:stretch>
                    </p:blipFill>
                    <p:spPr bwMode="auto">
                      <a:xfrm>
                        <a:off x="2082800" y="3259138"/>
                        <a:ext cx="7826375" cy="87788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80682889"/>
              </p:ext>
            </p:extLst>
          </p:nvPr>
        </p:nvGraphicFramePr>
        <p:xfrm>
          <a:off x="4164013" y="4065588"/>
          <a:ext cx="6853237" cy="877887"/>
        </p:xfrm>
        <a:graphic>
          <a:graphicData uri="http://schemas.openxmlformats.org/presentationml/2006/ole">
            <mc:AlternateContent xmlns:mc="http://schemas.openxmlformats.org/markup-compatibility/2006">
              <mc:Choice xmlns:v="urn:schemas-microsoft-com:vml" Requires="v">
                <p:oleObj spid="_x0000_s674238" name="Equation" r:id="rId8" imgW="1790700" imgH="228600" progId="Equation.DSMT4">
                  <p:embed/>
                </p:oleObj>
              </mc:Choice>
              <mc:Fallback>
                <p:oleObj name="Equation" r:id="rId8" imgW="1790700" imgH="228600" progId="Equation.DSMT4">
                  <p:embed/>
                  <p:pic>
                    <p:nvPicPr>
                      <p:cNvPr id="0" name=""/>
                      <p:cNvPicPr>
                        <a:picLocks noChangeAspect="1" noChangeArrowheads="1"/>
                      </p:cNvPicPr>
                      <p:nvPr/>
                    </p:nvPicPr>
                    <p:blipFill>
                      <a:blip r:embed="rId9"/>
                      <a:srcRect/>
                      <a:stretch>
                        <a:fillRect/>
                      </a:stretch>
                    </p:blipFill>
                    <p:spPr bwMode="auto">
                      <a:xfrm>
                        <a:off x="4164013" y="4065588"/>
                        <a:ext cx="6853237" cy="877887"/>
                      </a:xfrm>
                      <a:prstGeom prst="rect">
                        <a:avLst/>
                      </a:prstGeom>
                      <a:noFill/>
                      <a:extLst/>
                    </p:spPr>
                  </p:pic>
                </p:oleObj>
              </mc:Fallback>
            </mc:AlternateContent>
          </a:graphicData>
        </a:graphic>
      </p:graphicFrame>
      <p:cxnSp>
        <p:nvCxnSpPr>
          <p:cNvPr id="12" name="Straight Arrow Connector 11"/>
          <p:cNvCxnSpPr/>
          <p:nvPr/>
        </p:nvCxnSpPr>
        <p:spPr>
          <a:xfrm flipH="1">
            <a:off x="3348050" y="2116815"/>
            <a:ext cx="673458" cy="5388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99325" y="1961315"/>
            <a:ext cx="460266" cy="8867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1865411724"/>
              </p:ext>
            </p:extLst>
          </p:nvPr>
        </p:nvGraphicFramePr>
        <p:xfrm>
          <a:off x="3856230" y="5673651"/>
          <a:ext cx="3889375" cy="779463"/>
        </p:xfrm>
        <a:graphic>
          <a:graphicData uri="http://schemas.openxmlformats.org/presentationml/2006/ole">
            <mc:AlternateContent xmlns:mc="http://schemas.openxmlformats.org/markup-compatibility/2006">
              <mc:Choice xmlns:v="urn:schemas-microsoft-com:vml" Requires="v">
                <p:oleObj spid="_x0000_s674239" name="Equation" r:id="rId10" imgW="1016000" imgH="203200" progId="Equation.DSMT4">
                  <p:embed/>
                </p:oleObj>
              </mc:Choice>
              <mc:Fallback>
                <p:oleObj name="Equation" r:id="rId10" imgW="1016000" imgH="203200" progId="Equation.DSMT4">
                  <p:embed/>
                  <p:pic>
                    <p:nvPicPr>
                      <p:cNvPr id="0" name=""/>
                      <p:cNvPicPr>
                        <a:picLocks noChangeAspect="1" noChangeArrowheads="1"/>
                      </p:cNvPicPr>
                      <p:nvPr/>
                    </p:nvPicPr>
                    <p:blipFill>
                      <a:blip r:embed="rId11"/>
                      <a:srcRect/>
                      <a:stretch>
                        <a:fillRect/>
                      </a:stretch>
                    </p:blipFill>
                    <p:spPr bwMode="auto">
                      <a:xfrm>
                        <a:off x="3856230" y="5673651"/>
                        <a:ext cx="3889375" cy="779463"/>
                      </a:xfrm>
                      <a:prstGeom prst="rect">
                        <a:avLst/>
                      </a:prstGeom>
                      <a:noFill/>
                      <a:extLst/>
                    </p:spPr>
                  </p:pic>
                </p:oleObj>
              </mc:Fallback>
            </mc:AlternateContent>
          </a:graphicData>
        </a:graphic>
      </p:graphicFrame>
      <p:cxnSp>
        <p:nvCxnSpPr>
          <p:cNvPr id="18" name="Straight Arrow Connector 17"/>
          <p:cNvCxnSpPr>
            <a:stCxn id="20" idx="2"/>
          </p:cNvCxnSpPr>
          <p:nvPr/>
        </p:nvCxnSpPr>
        <p:spPr>
          <a:xfrm flipH="1">
            <a:off x="6309734" y="5438816"/>
            <a:ext cx="147589" cy="255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711142" y="4884818"/>
            <a:ext cx="3492362" cy="553998"/>
          </a:xfrm>
          <a:prstGeom prst="rect">
            <a:avLst/>
          </a:prstGeom>
          <a:noFill/>
        </p:spPr>
        <p:txBody>
          <a:bodyPr wrap="none" rtlCol="0">
            <a:spAutoFit/>
          </a:bodyPr>
          <a:lstStyle/>
          <a:p>
            <a:r>
              <a:rPr lang="en-US" sz="3000" dirty="0" smtClean="0">
                <a:latin typeface="Segoe"/>
                <a:cs typeface="Segoe"/>
              </a:rPr>
              <a:t>order of differences</a:t>
            </a:r>
            <a:endParaRPr lang="en-US" sz="3000" dirty="0">
              <a:latin typeface="Segoe"/>
              <a:cs typeface="Segoe"/>
            </a:endParaRPr>
          </a:p>
        </p:txBody>
      </p:sp>
      <p:sp>
        <p:nvSpPr>
          <p:cNvPr id="22" name="TextBox 21"/>
          <p:cNvSpPr txBox="1"/>
          <p:nvPr/>
        </p:nvSpPr>
        <p:spPr>
          <a:xfrm>
            <a:off x="7172542" y="5248899"/>
            <a:ext cx="2133918" cy="553998"/>
          </a:xfrm>
          <a:prstGeom prst="rect">
            <a:avLst/>
          </a:prstGeom>
          <a:noFill/>
        </p:spPr>
        <p:txBody>
          <a:bodyPr wrap="none" rtlCol="0">
            <a:spAutoFit/>
          </a:bodyPr>
          <a:lstStyle/>
          <a:p>
            <a:r>
              <a:rPr lang="en-US" sz="3000" dirty="0" smtClean="0">
                <a:latin typeface="Segoe"/>
                <a:cs typeface="Segoe"/>
              </a:rPr>
              <a:t>order of AR</a:t>
            </a:r>
            <a:endParaRPr lang="en-US" sz="3000" dirty="0">
              <a:latin typeface="Segoe"/>
              <a:cs typeface="Segoe"/>
            </a:endParaRPr>
          </a:p>
        </p:txBody>
      </p:sp>
      <p:sp>
        <p:nvSpPr>
          <p:cNvPr id="23" name="TextBox 22"/>
          <p:cNvSpPr txBox="1"/>
          <p:nvPr/>
        </p:nvSpPr>
        <p:spPr>
          <a:xfrm>
            <a:off x="7652050" y="5786175"/>
            <a:ext cx="2198038" cy="553998"/>
          </a:xfrm>
          <a:prstGeom prst="rect">
            <a:avLst/>
          </a:prstGeom>
          <a:noFill/>
        </p:spPr>
        <p:txBody>
          <a:bodyPr wrap="none" rtlCol="0">
            <a:spAutoFit/>
          </a:bodyPr>
          <a:lstStyle/>
          <a:p>
            <a:r>
              <a:rPr lang="en-US" sz="3000" dirty="0" smtClean="0">
                <a:latin typeface="Segoe"/>
                <a:cs typeface="Segoe"/>
              </a:rPr>
              <a:t>order of MA</a:t>
            </a:r>
            <a:endParaRPr lang="en-US" sz="3000" dirty="0">
              <a:latin typeface="Segoe"/>
              <a:cs typeface="Segoe"/>
            </a:endParaRPr>
          </a:p>
        </p:txBody>
      </p:sp>
      <p:cxnSp>
        <p:nvCxnSpPr>
          <p:cNvPr id="24" name="Straight Arrow Connector 23"/>
          <p:cNvCxnSpPr/>
          <p:nvPr/>
        </p:nvCxnSpPr>
        <p:spPr>
          <a:xfrm flipH="1">
            <a:off x="6943176" y="5591216"/>
            <a:ext cx="147589" cy="255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7499652" y="6076381"/>
            <a:ext cx="293222" cy="8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428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67281717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ARIMA</a:t>
            </a:r>
            <a:endParaRPr lang="en-US" dirty="0"/>
          </a:p>
        </p:txBody>
      </p:sp>
      <p:sp>
        <p:nvSpPr>
          <p:cNvPr id="3" name="Content Placeholder 2"/>
          <p:cNvSpPr>
            <a:spLocks noGrp="1"/>
          </p:cNvSpPr>
          <p:nvPr>
            <p:ph sz="quarter" idx="10"/>
          </p:nvPr>
        </p:nvSpPr>
        <p:spPr/>
        <p:txBody>
          <a:bodyPr/>
          <a:lstStyle/>
          <a:p>
            <a:r>
              <a:rPr lang="en-US" dirty="0" smtClean="0"/>
              <a:t>As long as the difference series of any order is an ARMA model, you’re in good shape. </a:t>
            </a:r>
          </a:p>
          <a:p>
            <a:endParaRPr lang="en-US" dirty="0"/>
          </a:p>
          <a:p>
            <a:r>
              <a:rPr lang="en-US" dirty="0" smtClean="0"/>
              <a:t>Difference series can be computed easily.</a:t>
            </a:r>
          </a:p>
          <a:p>
            <a:endParaRPr lang="en-US" dirty="0"/>
          </a:p>
          <a:p>
            <a:r>
              <a:rPr lang="en-US" dirty="0" smtClean="0"/>
              <a:t>You can use the autocorrelation function to determine the order of a purely MA model, or the partial autocorrelation to determine the order of a purely AR model.</a:t>
            </a:r>
          </a:p>
        </p:txBody>
      </p:sp>
    </p:spTree>
    <p:extLst>
      <p:ext uri="{BB962C8B-B14F-4D97-AF65-F5344CB8AC3E}">
        <p14:creationId xmlns:p14="http://schemas.microsoft.com/office/powerpoint/2010/main" val="2877994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EWMA</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84932115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Arguably the most widely used times series model for business applications</a:t>
            </a:r>
          </a:p>
          <a:p>
            <a:r>
              <a:rPr lang="en-US" dirty="0" smtClean="0"/>
              <a:t>ARIMA(0,1,1) </a:t>
            </a:r>
          </a:p>
        </p:txBody>
      </p:sp>
    </p:spTree>
    <p:extLst>
      <p:ext uri="{BB962C8B-B14F-4D97-AF65-F5344CB8AC3E}">
        <p14:creationId xmlns:p14="http://schemas.microsoft.com/office/powerpoint/2010/main" val="1565638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Makes predictions like this:</a:t>
            </a:r>
          </a:p>
          <a:p>
            <a:endParaRPr lang="en-US" dirty="0"/>
          </a:p>
          <a:p>
            <a:endParaRPr lang="en-US" dirty="0" smtClean="0"/>
          </a:p>
          <a:p>
            <a:pPr lvl="1"/>
            <a:r>
              <a:rPr lang="en-US" dirty="0" smtClean="0"/>
              <a:t>This is a mixture of what we predicted and the previous value.</a:t>
            </a:r>
          </a:p>
        </p:txBody>
      </p:sp>
      <p:graphicFrame>
        <p:nvGraphicFramePr>
          <p:cNvPr id="4" name="Object 3"/>
          <p:cNvGraphicFramePr>
            <a:graphicFrameLocks noChangeAspect="1"/>
          </p:cNvGraphicFramePr>
          <p:nvPr>
            <p:extLst>
              <p:ext uri="{D42A27DB-BD31-4B8C-83A1-F6EECF244321}">
                <p14:modId xmlns:p14="http://schemas.microsoft.com/office/powerpoint/2010/main" val="1398747980"/>
              </p:ext>
            </p:extLst>
          </p:nvPr>
        </p:nvGraphicFramePr>
        <p:xfrm>
          <a:off x="2993567" y="2157714"/>
          <a:ext cx="5541963" cy="925512"/>
        </p:xfrm>
        <a:graphic>
          <a:graphicData uri="http://schemas.openxmlformats.org/presentationml/2006/ole">
            <mc:AlternateContent xmlns:mc="http://schemas.openxmlformats.org/markup-compatibility/2006">
              <mc:Choice xmlns:v="urn:schemas-microsoft-com:vml" Requires="v">
                <p:oleObj spid="_x0000_s676975" name="Equation" r:id="rId4" imgW="1447800" imgH="241300" progId="Equation.DSMT4">
                  <p:embed/>
                </p:oleObj>
              </mc:Choice>
              <mc:Fallback>
                <p:oleObj name="Equation" r:id="rId4" imgW="1447800" imgH="241300" progId="Equation.DSMT4">
                  <p:embed/>
                  <p:pic>
                    <p:nvPicPr>
                      <p:cNvPr id="0" name=""/>
                      <p:cNvPicPr>
                        <a:picLocks noChangeAspect="1" noChangeArrowheads="1"/>
                      </p:cNvPicPr>
                      <p:nvPr/>
                    </p:nvPicPr>
                    <p:blipFill>
                      <a:blip r:embed="rId5"/>
                      <a:srcRect/>
                      <a:stretch>
                        <a:fillRect/>
                      </a:stretch>
                    </p:blipFill>
                    <p:spPr bwMode="auto">
                      <a:xfrm>
                        <a:off x="2993567" y="2157714"/>
                        <a:ext cx="5541963" cy="925512"/>
                      </a:xfrm>
                      <a:prstGeom prst="rect">
                        <a:avLst/>
                      </a:prstGeom>
                      <a:noFill/>
                      <a:extLst/>
                    </p:spPr>
                  </p:pic>
                </p:oleObj>
              </mc:Fallback>
            </mc:AlternateContent>
          </a:graphicData>
        </a:graphic>
      </p:graphicFrame>
    </p:spTree>
    <p:extLst>
      <p:ext uri="{BB962C8B-B14F-4D97-AF65-F5344CB8AC3E}">
        <p14:creationId xmlns:p14="http://schemas.microsoft.com/office/powerpoint/2010/main" val="236031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Makes predictions like this:</a:t>
            </a:r>
          </a:p>
          <a:p>
            <a:endParaRPr lang="en-US"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977580522"/>
              </p:ext>
            </p:extLst>
          </p:nvPr>
        </p:nvGraphicFramePr>
        <p:xfrm>
          <a:off x="2993567" y="2157714"/>
          <a:ext cx="5541963" cy="925512"/>
        </p:xfrm>
        <a:graphic>
          <a:graphicData uri="http://schemas.openxmlformats.org/presentationml/2006/ole">
            <mc:AlternateContent xmlns:mc="http://schemas.openxmlformats.org/markup-compatibility/2006">
              <mc:Choice xmlns:v="urn:schemas-microsoft-com:vml" Requires="v">
                <p:oleObj spid="_x0000_s678412" name="Equation" r:id="rId4" imgW="1447800" imgH="241300" progId="Equation.DSMT4">
                  <p:embed/>
                </p:oleObj>
              </mc:Choice>
              <mc:Fallback>
                <p:oleObj name="Equation" r:id="rId4" imgW="1447800" imgH="241300" progId="Equation.DSMT4">
                  <p:embed/>
                  <p:pic>
                    <p:nvPicPr>
                      <p:cNvPr id="0" name=""/>
                      <p:cNvPicPr>
                        <a:picLocks noChangeAspect="1" noChangeArrowheads="1"/>
                      </p:cNvPicPr>
                      <p:nvPr/>
                    </p:nvPicPr>
                    <p:blipFill>
                      <a:blip r:embed="rId5"/>
                      <a:srcRect/>
                      <a:stretch>
                        <a:fillRect/>
                      </a:stretch>
                    </p:blipFill>
                    <p:spPr bwMode="auto">
                      <a:xfrm>
                        <a:off x="2993567" y="2157714"/>
                        <a:ext cx="5541963" cy="925512"/>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634209"/>
              </p:ext>
            </p:extLst>
          </p:nvPr>
        </p:nvGraphicFramePr>
        <p:xfrm>
          <a:off x="469922" y="4807373"/>
          <a:ext cx="4316412" cy="776287"/>
        </p:xfrm>
        <a:graphic>
          <a:graphicData uri="http://schemas.openxmlformats.org/presentationml/2006/ole">
            <mc:AlternateContent xmlns:mc="http://schemas.openxmlformats.org/markup-compatibility/2006">
              <mc:Choice xmlns:v="urn:schemas-microsoft-com:vml" Requires="v">
                <p:oleObj spid="_x0000_s678413" name="Equation" r:id="rId6" imgW="1346200" imgH="241300" progId="Equation.DSMT4">
                  <p:embed/>
                </p:oleObj>
              </mc:Choice>
              <mc:Fallback>
                <p:oleObj name="Equation" r:id="rId6" imgW="1346200" imgH="241300" progId="Equation.DSMT4">
                  <p:embed/>
                  <p:pic>
                    <p:nvPicPr>
                      <p:cNvPr id="0" name=""/>
                      <p:cNvPicPr>
                        <a:picLocks noChangeAspect="1" noChangeArrowheads="1"/>
                      </p:cNvPicPr>
                      <p:nvPr/>
                    </p:nvPicPr>
                    <p:blipFill>
                      <a:blip r:embed="rId7"/>
                      <a:srcRect/>
                      <a:stretch>
                        <a:fillRect/>
                      </a:stretch>
                    </p:blipFill>
                    <p:spPr bwMode="auto">
                      <a:xfrm>
                        <a:off x="469922" y="4807373"/>
                        <a:ext cx="4316412" cy="77628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62211384"/>
              </p:ext>
            </p:extLst>
          </p:nvPr>
        </p:nvGraphicFramePr>
        <p:xfrm>
          <a:off x="3718396" y="3848884"/>
          <a:ext cx="5202238" cy="925512"/>
        </p:xfrm>
        <a:graphic>
          <a:graphicData uri="http://schemas.openxmlformats.org/presentationml/2006/ole">
            <mc:AlternateContent xmlns:mc="http://schemas.openxmlformats.org/markup-compatibility/2006">
              <mc:Choice xmlns:v="urn:schemas-microsoft-com:vml" Requires="v">
                <p:oleObj spid="_x0000_s678414" name="Equation" r:id="rId8" imgW="1358900" imgH="241300" progId="Equation.DSMT4">
                  <p:embed/>
                </p:oleObj>
              </mc:Choice>
              <mc:Fallback>
                <p:oleObj name="Equation" r:id="rId8" imgW="1358900" imgH="241300" progId="Equation.DSMT4">
                  <p:embed/>
                  <p:pic>
                    <p:nvPicPr>
                      <p:cNvPr id="0" name=""/>
                      <p:cNvPicPr>
                        <a:picLocks noChangeAspect="1" noChangeArrowheads="1"/>
                      </p:cNvPicPr>
                      <p:nvPr/>
                    </p:nvPicPr>
                    <p:blipFill>
                      <a:blip r:embed="rId9"/>
                      <a:srcRect/>
                      <a:stretch>
                        <a:fillRect/>
                      </a:stretch>
                    </p:blipFill>
                    <p:spPr bwMode="auto">
                      <a:xfrm>
                        <a:off x="3718396" y="3848884"/>
                        <a:ext cx="5202238" cy="925512"/>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0120962"/>
              </p:ext>
            </p:extLst>
          </p:nvPr>
        </p:nvGraphicFramePr>
        <p:xfrm>
          <a:off x="3729645" y="2964601"/>
          <a:ext cx="5105400" cy="925513"/>
        </p:xfrm>
        <a:graphic>
          <a:graphicData uri="http://schemas.openxmlformats.org/presentationml/2006/ole">
            <mc:AlternateContent xmlns:mc="http://schemas.openxmlformats.org/markup-compatibility/2006">
              <mc:Choice xmlns:v="urn:schemas-microsoft-com:vml" Requires="v">
                <p:oleObj spid="_x0000_s678415" name="Equation" r:id="rId10" imgW="1333500" imgH="241300" progId="Equation.DSMT4">
                  <p:embed/>
                </p:oleObj>
              </mc:Choice>
              <mc:Fallback>
                <p:oleObj name="Equation" r:id="rId10" imgW="1333500" imgH="241300" progId="Equation.DSMT4">
                  <p:embed/>
                  <p:pic>
                    <p:nvPicPr>
                      <p:cNvPr id="0" name=""/>
                      <p:cNvPicPr>
                        <a:picLocks noChangeAspect="1" noChangeArrowheads="1"/>
                      </p:cNvPicPr>
                      <p:nvPr/>
                    </p:nvPicPr>
                    <p:blipFill>
                      <a:blip r:embed="rId11"/>
                      <a:srcRect/>
                      <a:stretch>
                        <a:fillRect/>
                      </a:stretch>
                    </p:blipFill>
                    <p:spPr bwMode="auto">
                      <a:xfrm>
                        <a:off x="3729645" y="2964601"/>
                        <a:ext cx="5105400" cy="925513"/>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5565339"/>
              </p:ext>
            </p:extLst>
          </p:nvPr>
        </p:nvGraphicFramePr>
        <p:xfrm>
          <a:off x="3165279" y="5733043"/>
          <a:ext cx="3841750" cy="925512"/>
        </p:xfrm>
        <a:graphic>
          <a:graphicData uri="http://schemas.openxmlformats.org/presentationml/2006/ole">
            <mc:AlternateContent xmlns:mc="http://schemas.openxmlformats.org/markup-compatibility/2006">
              <mc:Choice xmlns:v="urn:schemas-microsoft-com:vml" Requires="v">
                <p:oleObj spid="_x0000_s678416" name="Equation" r:id="rId12" imgW="1003300" imgH="241300" progId="Equation.DSMT4">
                  <p:embed/>
                </p:oleObj>
              </mc:Choice>
              <mc:Fallback>
                <p:oleObj name="Equation" r:id="rId12" imgW="1003300" imgH="241300" progId="Equation.DSMT4">
                  <p:embed/>
                  <p:pic>
                    <p:nvPicPr>
                      <p:cNvPr id="0" name=""/>
                      <p:cNvPicPr>
                        <a:picLocks noChangeAspect="1" noChangeArrowheads="1"/>
                      </p:cNvPicPr>
                      <p:nvPr/>
                    </p:nvPicPr>
                    <p:blipFill>
                      <a:blip r:embed="rId13"/>
                      <a:srcRect/>
                      <a:stretch>
                        <a:fillRect/>
                      </a:stretch>
                    </p:blipFill>
                    <p:spPr bwMode="auto">
                      <a:xfrm>
                        <a:off x="3165279" y="5733043"/>
                        <a:ext cx="3841750" cy="925512"/>
                      </a:xfrm>
                      <a:prstGeom prst="rect">
                        <a:avLst/>
                      </a:prstGeom>
                      <a:noFill/>
                      <a:extLst/>
                    </p:spPr>
                  </p:pic>
                </p:oleObj>
              </mc:Fallback>
            </mc:AlternateContent>
          </a:graphicData>
        </a:graphic>
      </p:graphicFrame>
      <p:sp>
        <p:nvSpPr>
          <p:cNvPr id="9" name="TextBox 8"/>
          <p:cNvSpPr txBox="1"/>
          <p:nvPr/>
        </p:nvSpPr>
        <p:spPr>
          <a:xfrm>
            <a:off x="7335888" y="5707630"/>
            <a:ext cx="4259623" cy="1015663"/>
          </a:xfrm>
          <a:prstGeom prst="rect">
            <a:avLst/>
          </a:prstGeom>
          <a:noFill/>
        </p:spPr>
        <p:txBody>
          <a:bodyPr wrap="square" rtlCol="0">
            <a:spAutoFit/>
          </a:bodyPr>
          <a:lstStyle/>
          <a:p>
            <a:r>
              <a:rPr lang="en-US" sz="3000" dirty="0" smtClean="0">
                <a:latin typeface="Segoe"/>
                <a:cs typeface="Segoe"/>
              </a:rPr>
              <a:t>The last forecast is adjusted by its error</a:t>
            </a:r>
            <a:endParaRPr lang="en-US" sz="3000" dirty="0">
              <a:latin typeface="Segoe"/>
              <a:cs typeface="Segoe"/>
            </a:endParaRPr>
          </a:p>
        </p:txBody>
      </p:sp>
    </p:spTree>
    <p:extLst>
      <p:ext uri="{BB962C8B-B14F-4D97-AF65-F5344CB8AC3E}">
        <p14:creationId xmlns:p14="http://schemas.microsoft.com/office/powerpoint/2010/main" val="2546065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Makes predictions like this:</a:t>
            </a:r>
          </a:p>
          <a:p>
            <a:endParaRPr lang="en-US" dirty="0"/>
          </a:p>
          <a:p>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2726292419"/>
              </p:ext>
            </p:extLst>
          </p:nvPr>
        </p:nvGraphicFramePr>
        <p:xfrm>
          <a:off x="3165279" y="5733043"/>
          <a:ext cx="3841750" cy="925512"/>
        </p:xfrm>
        <a:graphic>
          <a:graphicData uri="http://schemas.openxmlformats.org/presentationml/2006/ole">
            <mc:AlternateContent xmlns:mc="http://schemas.openxmlformats.org/markup-compatibility/2006">
              <mc:Choice xmlns:v="urn:schemas-microsoft-com:vml" Requires="v">
                <p:oleObj spid="_x0000_s679333" name="Equation" r:id="rId4" imgW="1003300" imgH="241300" progId="Equation.DSMT4">
                  <p:embed/>
                </p:oleObj>
              </mc:Choice>
              <mc:Fallback>
                <p:oleObj name="Equation" r:id="rId4" imgW="1003300" imgH="241300" progId="Equation.DSMT4">
                  <p:embed/>
                  <p:pic>
                    <p:nvPicPr>
                      <p:cNvPr id="0" name=""/>
                      <p:cNvPicPr>
                        <a:picLocks noChangeAspect="1" noChangeArrowheads="1"/>
                      </p:cNvPicPr>
                      <p:nvPr/>
                    </p:nvPicPr>
                    <p:blipFill>
                      <a:blip r:embed="rId5"/>
                      <a:srcRect/>
                      <a:stretch>
                        <a:fillRect/>
                      </a:stretch>
                    </p:blipFill>
                    <p:spPr bwMode="auto">
                      <a:xfrm>
                        <a:off x="3165279" y="5733043"/>
                        <a:ext cx="3841750" cy="925512"/>
                      </a:xfrm>
                      <a:prstGeom prst="rect">
                        <a:avLst/>
                      </a:prstGeom>
                      <a:noFill/>
                      <a:extLst/>
                    </p:spPr>
                  </p:pic>
                </p:oleObj>
              </mc:Fallback>
            </mc:AlternateContent>
          </a:graphicData>
        </a:graphic>
      </p:graphicFrame>
      <p:sp>
        <p:nvSpPr>
          <p:cNvPr id="9" name="TextBox 8"/>
          <p:cNvSpPr txBox="1"/>
          <p:nvPr/>
        </p:nvSpPr>
        <p:spPr>
          <a:xfrm>
            <a:off x="7335888" y="5707630"/>
            <a:ext cx="4259623" cy="1015663"/>
          </a:xfrm>
          <a:prstGeom prst="rect">
            <a:avLst/>
          </a:prstGeom>
          <a:noFill/>
        </p:spPr>
        <p:txBody>
          <a:bodyPr wrap="square" rtlCol="0">
            <a:spAutoFit/>
          </a:bodyPr>
          <a:lstStyle/>
          <a:p>
            <a:r>
              <a:rPr lang="en-US" sz="3000" dirty="0" smtClean="0">
                <a:latin typeface="Segoe"/>
                <a:cs typeface="Segoe"/>
              </a:rPr>
              <a:t>The last forecast is adjusted by its error</a:t>
            </a:r>
            <a:endParaRPr lang="en-US" sz="3000" dirty="0">
              <a:latin typeface="Segoe"/>
              <a:cs typeface="Segoe"/>
            </a:endParaRPr>
          </a:p>
        </p:txBody>
      </p:sp>
      <p:cxnSp>
        <p:nvCxnSpPr>
          <p:cNvPr id="10" name="Straight Arrow Connector 9"/>
          <p:cNvCxnSpPr/>
          <p:nvPr/>
        </p:nvCxnSpPr>
        <p:spPr>
          <a:xfrm flipV="1">
            <a:off x="793492" y="4492177"/>
            <a:ext cx="10926573" cy="37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967531" y="2459880"/>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826487" y="2155302"/>
            <a:ext cx="39388" cy="2380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583482" y="4599262"/>
            <a:ext cx="287759" cy="461665"/>
          </a:xfrm>
          <a:prstGeom prst="rect">
            <a:avLst/>
          </a:prstGeom>
          <a:noFill/>
        </p:spPr>
        <p:txBody>
          <a:bodyPr wrap="none" rtlCol="0">
            <a:spAutoFit/>
          </a:bodyPr>
          <a:lstStyle/>
          <a:p>
            <a:r>
              <a:rPr lang="en-US" sz="2400" dirty="0" smtClean="0"/>
              <a:t>t</a:t>
            </a:r>
            <a:endParaRPr lang="en-US" sz="2400" dirty="0"/>
          </a:p>
        </p:txBody>
      </p:sp>
      <p:sp>
        <p:nvSpPr>
          <p:cNvPr id="15" name="TextBox 14"/>
          <p:cNvSpPr txBox="1"/>
          <p:nvPr/>
        </p:nvSpPr>
        <p:spPr>
          <a:xfrm>
            <a:off x="441025" y="2038290"/>
            <a:ext cx="344415" cy="461665"/>
          </a:xfrm>
          <a:prstGeom prst="rect">
            <a:avLst/>
          </a:prstGeom>
          <a:noFill/>
        </p:spPr>
        <p:txBody>
          <a:bodyPr wrap="none" rtlCol="0">
            <a:spAutoFit/>
          </a:bodyPr>
          <a:lstStyle/>
          <a:p>
            <a:r>
              <a:rPr lang="en-US" sz="2400" dirty="0"/>
              <a:t>X</a:t>
            </a:r>
          </a:p>
        </p:txBody>
      </p:sp>
      <p:graphicFrame>
        <p:nvGraphicFramePr>
          <p:cNvPr id="16" name="Object 15"/>
          <p:cNvGraphicFramePr>
            <a:graphicFrameLocks noChangeAspect="1"/>
          </p:cNvGraphicFramePr>
          <p:nvPr>
            <p:extLst>
              <p:ext uri="{D42A27DB-BD31-4B8C-83A1-F6EECF244321}">
                <p14:modId xmlns:p14="http://schemas.microsoft.com/office/powerpoint/2010/main" val="1230673955"/>
              </p:ext>
            </p:extLst>
          </p:nvPr>
        </p:nvGraphicFramePr>
        <p:xfrm>
          <a:off x="3726792" y="3479690"/>
          <a:ext cx="1022350" cy="925512"/>
        </p:xfrm>
        <a:graphic>
          <a:graphicData uri="http://schemas.openxmlformats.org/presentationml/2006/ole">
            <mc:AlternateContent xmlns:mc="http://schemas.openxmlformats.org/markup-compatibility/2006">
              <mc:Choice xmlns:v="urn:schemas-microsoft-com:vml" Requires="v">
                <p:oleObj spid="_x0000_s679334" name="Equation" r:id="rId6" imgW="266700" imgH="241300" progId="Equation.DSMT4">
                  <p:embed/>
                </p:oleObj>
              </mc:Choice>
              <mc:Fallback>
                <p:oleObj name="Equation" r:id="rId6" imgW="266700" imgH="241300" progId="Equation.DSMT4">
                  <p:embed/>
                  <p:pic>
                    <p:nvPicPr>
                      <p:cNvPr id="0" name=""/>
                      <p:cNvPicPr>
                        <a:picLocks noChangeAspect="1" noChangeArrowheads="1"/>
                      </p:cNvPicPr>
                      <p:nvPr/>
                    </p:nvPicPr>
                    <p:blipFill>
                      <a:blip r:embed="rId7"/>
                      <a:srcRect/>
                      <a:stretch>
                        <a:fillRect/>
                      </a:stretch>
                    </p:blipFill>
                    <p:spPr bwMode="auto">
                      <a:xfrm>
                        <a:off x="3726792" y="3479690"/>
                        <a:ext cx="1022350" cy="925512"/>
                      </a:xfrm>
                      <a:prstGeom prst="rect">
                        <a:avLst/>
                      </a:prstGeom>
                      <a:noFill/>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170746526"/>
              </p:ext>
            </p:extLst>
          </p:nvPr>
        </p:nvGraphicFramePr>
        <p:xfrm>
          <a:off x="3801680" y="2069124"/>
          <a:ext cx="1022350" cy="779462"/>
        </p:xfrm>
        <a:graphic>
          <a:graphicData uri="http://schemas.openxmlformats.org/presentationml/2006/ole">
            <mc:AlternateContent xmlns:mc="http://schemas.openxmlformats.org/markup-compatibility/2006">
              <mc:Choice xmlns:v="urn:schemas-microsoft-com:vml" Requires="v">
                <p:oleObj spid="_x0000_s679335" name="Equation" r:id="rId8" imgW="266700" imgH="203200" progId="Equation.DSMT4">
                  <p:embed/>
                </p:oleObj>
              </mc:Choice>
              <mc:Fallback>
                <p:oleObj name="Equation" r:id="rId8" imgW="266700" imgH="203200" progId="Equation.DSMT4">
                  <p:embed/>
                  <p:pic>
                    <p:nvPicPr>
                      <p:cNvPr id="0" name=""/>
                      <p:cNvPicPr>
                        <a:picLocks noChangeAspect="1" noChangeArrowheads="1"/>
                      </p:cNvPicPr>
                      <p:nvPr/>
                    </p:nvPicPr>
                    <p:blipFill>
                      <a:blip r:embed="rId9"/>
                      <a:srcRect/>
                      <a:stretch>
                        <a:fillRect/>
                      </a:stretch>
                    </p:blipFill>
                    <p:spPr bwMode="auto">
                      <a:xfrm>
                        <a:off x="3801680" y="2069124"/>
                        <a:ext cx="1022350" cy="779462"/>
                      </a:xfrm>
                      <a:prstGeom prst="rect">
                        <a:avLst/>
                      </a:prstGeom>
                      <a:noFill/>
                      <a:extLst/>
                    </p:spPr>
                  </p:pic>
                </p:oleObj>
              </mc:Fallback>
            </mc:AlternateContent>
          </a:graphicData>
        </a:graphic>
      </p:graphicFrame>
      <p:sp>
        <p:nvSpPr>
          <p:cNvPr id="18" name="Oval 17"/>
          <p:cNvSpPr/>
          <p:nvPr/>
        </p:nvSpPr>
        <p:spPr>
          <a:xfrm>
            <a:off x="4946753" y="4017062"/>
            <a:ext cx="243165" cy="21621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p:cNvSpPr/>
          <p:nvPr/>
        </p:nvSpPr>
        <p:spPr>
          <a:xfrm>
            <a:off x="6542287" y="3534420"/>
            <a:ext cx="243165" cy="21621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0" name="Object 19"/>
          <p:cNvGraphicFramePr>
            <a:graphicFrameLocks noChangeAspect="1"/>
          </p:cNvGraphicFramePr>
          <p:nvPr>
            <p:extLst>
              <p:ext uri="{D42A27DB-BD31-4B8C-83A1-F6EECF244321}">
                <p14:modId xmlns:p14="http://schemas.microsoft.com/office/powerpoint/2010/main" val="2726726529"/>
              </p:ext>
            </p:extLst>
          </p:nvPr>
        </p:nvGraphicFramePr>
        <p:xfrm>
          <a:off x="5833243" y="3266687"/>
          <a:ext cx="730250" cy="925513"/>
        </p:xfrm>
        <a:graphic>
          <a:graphicData uri="http://schemas.openxmlformats.org/presentationml/2006/ole">
            <mc:AlternateContent xmlns:mc="http://schemas.openxmlformats.org/markup-compatibility/2006">
              <mc:Choice xmlns:v="urn:schemas-microsoft-com:vml" Requires="v">
                <p:oleObj spid="_x0000_s679336" name="Equation" r:id="rId10" imgW="190500" imgH="241300" progId="Equation.DSMT4">
                  <p:embed/>
                </p:oleObj>
              </mc:Choice>
              <mc:Fallback>
                <p:oleObj name="Equation" r:id="rId10" imgW="190500" imgH="241300" progId="Equation.DSMT4">
                  <p:embed/>
                  <p:pic>
                    <p:nvPicPr>
                      <p:cNvPr id="0" name=""/>
                      <p:cNvPicPr>
                        <a:picLocks noChangeAspect="1" noChangeArrowheads="1"/>
                      </p:cNvPicPr>
                      <p:nvPr/>
                    </p:nvPicPr>
                    <p:blipFill>
                      <a:blip r:embed="rId11"/>
                      <a:srcRect/>
                      <a:stretch>
                        <a:fillRect/>
                      </a:stretch>
                    </p:blipFill>
                    <p:spPr bwMode="auto">
                      <a:xfrm>
                        <a:off x="5833243" y="3266687"/>
                        <a:ext cx="730250" cy="925513"/>
                      </a:xfrm>
                      <a:prstGeom prst="rect">
                        <a:avLst/>
                      </a:prstGeom>
                      <a:noFill/>
                      <a:extLst/>
                    </p:spPr>
                  </p:pic>
                </p:oleObj>
              </mc:Fallback>
            </mc:AlternateContent>
          </a:graphicData>
        </a:graphic>
      </p:graphicFrame>
    </p:spTree>
    <p:extLst>
      <p:ext uri="{BB962C8B-B14F-4D97-AF65-F5344CB8AC3E}">
        <p14:creationId xmlns:p14="http://schemas.microsoft.com/office/powerpoint/2010/main" val="3340391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Makes predictions like this:</a:t>
            </a:r>
          </a:p>
          <a:p>
            <a:endParaRPr lang="en-US"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291773126"/>
              </p:ext>
            </p:extLst>
          </p:nvPr>
        </p:nvGraphicFramePr>
        <p:xfrm>
          <a:off x="2993567" y="2157714"/>
          <a:ext cx="5541963" cy="925512"/>
        </p:xfrm>
        <a:graphic>
          <a:graphicData uri="http://schemas.openxmlformats.org/presentationml/2006/ole">
            <mc:AlternateContent xmlns:mc="http://schemas.openxmlformats.org/markup-compatibility/2006">
              <mc:Choice xmlns:v="urn:schemas-microsoft-com:vml" Requires="v">
                <p:oleObj spid="_x0000_s680460" name="Equation" r:id="rId4" imgW="1447800" imgH="241300" progId="Equation.DSMT4">
                  <p:embed/>
                </p:oleObj>
              </mc:Choice>
              <mc:Fallback>
                <p:oleObj name="Equation" r:id="rId4" imgW="1447800" imgH="241300" progId="Equation.DSMT4">
                  <p:embed/>
                  <p:pic>
                    <p:nvPicPr>
                      <p:cNvPr id="0" name=""/>
                      <p:cNvPicPr>
                        <a:picLocks noChangeAspect="1" noChangeArrowheads="1"/>
                      </p:cNvPicPr>
                      <p:nvPr/>
                    </p:nvPicPr>
                    <p:blipFill>
                      <a:blip r:embed="rId5"/>
                      <a:srcRect/>
                      <a:stretch>
                        <a:fillRect/>
                      </a:stretch>
                    </p:blipFill>
                    <p:spPr bwMode="auto">
                      <a:xfrm>
                        <a:off x="2993567" y="2157714"/>
                        <a:ext cx="5541963" cy="925512"/>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16299982"/>
              </p:ext>
            </p:extLst>
          </p:nvPr>
        </p:nvGraphicFramePr>
        <p:xfrm>
          <a:off x="469922" y="4807373"/>
          <a:ext cx="4316412" cy="776287"/>
        </p:xfrm>
        <a:graphic>
          <a:graphicData uri="http://schemas.openxmlformats.org/presentationml/2006/ole">
            <mc:AlternateContent xmlns:mc="http://schemas.openxmlformats.org/markup-compatibility/2006">
              <mc:Choice xmlns:v="urn:schemas-microsoft-com:vml" Requires="v">
                <p:oleObj spid="_x0000_s680461" name="Equation" r:id="rId6" imgW="1346200" imgH="241300" progId="Equation.DSMT4">
                  <p:embed/>
                </p:oleObj>
              </mc:Choice>
              <mc:Fallback>
                <p:oleObj name="Equation" r:id="rId6" imgW="1346200" imgH="241300" progId="Equation.DSMT4">
                  <p:embed/>
                  <p:pic>
                    <p:nvPicPr>
                      <p:cNvPr id="0" name=""/>
                      <p:cNvPicPr>
                        <a:picLocks noChangeAspect="1" noChangeArrowheads="1"/>
                      </p:cNvPicPr>
                      <p:nvPr/>
                    </p:nvPicPr>
                    <p:blipFill>
                      <a:blip r:embed="rId7"/>
                      <a:srcRect/>
                      <a:stretch>
                        <a:fillRect/>
                      </a:stretch>
                    </p:blipFill>
                    <p:spPr bwMode="auto">
                      <a:xfrm>
                        <a:off x="469922" y="4807373"/>
                        <a:ext cx="4316412" cy="776287"/>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58018238"/>
              </p:ext>
            </p:extLst>
          </p:nvPr>
        </p:nvGraphicFramePr>
        <p:xfrm>
          <a:off x="3782415" y="3887400"/>
          <a:ext cx="5792787" cy="847725"/>
        </p:xfrm>
        <a:graphic>
          <a:graphicData uri="http://schemas.openxmlformats.org/presentationml/2006/ole">
            <mc:AlternateContent xmlns:mc="http://schemas.openxmlformats.org/markup-compatibility/2006">
              <mc:Choice xmlns:v="urn:schemas-microsoft-com:vml" Requires="v">
                <p:oleObj spid="_x0000_s680462" name="Equation" r:id="rId8" imgW="1651000" imgH="241300" progId="Equation.DSMT4">
                  <p:embed/>
                </p:oleObj>
              </mc:Choice>
              <mc:Fallback>
                <p:oleObj name="Equation" r:id="rId8" imgW="1651000" imgH="241300" progId="Equation.DSMT4">
                  <p:embed/>
                  <p:pic>
                    <p:nvPicPr>
                      <p:cNvPr id="0" name=""/>
                      <p:cNvPicPr>
                        <a:picLocks noChangeAspect="1" noChangeArrowheads="1"/>
                      </p:cNvPicPr>
                      <p:nvPr/>
                    </p:nvPicPr>
                    <p:blipFill>
                      <a:blip r:embed="rId9"/>
                      <a:srcRect/>
                      <a:stretch>
                        <a:fillRect/>
                      </a:stretch>
                    </p:blipFill>
                    <p:spPr bwMode="auto">
                      <a:xfrm>
                        <a:off x="3782415" y="3887400"/>
                        <a:ext cx="5792787" cy="847725"/>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87391218"/>
              </p:ext>
            </p:extLst>
          </p:nvPr>
        </p:nvGraphicFramePr>
        <p:xfrm>
          <a:off x="3798312" y="3141275"/>
          <a:ext cx="8021637" cy="690562"/>
        </p:xfrm>
        <a:graphic>
          <a:graphicData uri="http://schemas.openxmlformats.org/presentationml/2006/ole">
            <mc:AlternateContent xmlns:mc="http://schemas.openxmlformats.org/markup-compatibility/2006">
              <mc:Choice xmlns:v="urn:schemas-microsoft-com:vml" Requires="v">
                <p:oleObj spid="_x0000_s680463" name="Equation" r:id="rId10" imgW="2806700" imgH="241300" progId="Equation.DSMT4">
                  <p:embed/>
                </p:oleObj>
              </mc:Choice>
              <mc:Fallback>
                <p:oleObj name="Equation" r:id="rId10" imgW="2806700" imgH="241300" progId="Equation.DSMT4">
                  <p:embed/>
                  <p:pic>
                    <p:nvPicPr>
                      <p:cNvPr id="0" name=""/>
                      <p:cNvPicPr>
                        <a:picLocks noChangeAspect="1" noChangeArrowheads="1"/>
                      </p:cNvPicPr>
                      <p:nvPr/>
                    </p:nvPicPr>
                    <p:blipFill>
                      <a:blip r:embed="rId11"/>
                      <a:srcRect/>
                      <a:stretch>
                        <a:fillRect/>
                      </a:stretch>
                    </p:blipFill>
                    <p:spPr bwMode="auto">
                      <a:xfrm>
                        <a:off x="3798312" y="3141275"/>
                        <a:ext cx="8021637" cy="690562"/>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77779840"/>
              </p:ext>
            </p:extLst>
          </p:nvPr>
        </p:nvGraphicFramePr>
        <p:xfrm>
          <a:off x="2741367" y="5811620"/>
          <a:ext cx="4432069" cy="827111"/>
        </p:xfrm>
        <a:graphic>
          <a:graphicData uri="http://schemas.openxmlformats.org/presentationml/2006/ole">
            <mc:AlternateContent xmlns:mc="http://schemas.openxmlformats.org/markup-compatibility/2006">
              <mc:Choice xmlns:v="urn:schemas-microsoft-com:vml" Requires="v">
                <p:oleObj spid="_x0000_s680464" name="Equation" r:id="rId12" imgW="1295400" imgH="241300" progId="Equation.DSMT4">
                  <p:embed/>
                </p:oleObj>
              </mc:Choice>
              <mc:Fallback>
                <p:oleObj name="Equation" r:id="rId12" imgW="1295400" imgH="241300" progId="Equation.DSMT4">
                  <p:embed/>
                  <p:pic>
                    <p:nvPicPr>
                      <p:cNvPr id="0" name=""/>
                      <p:cNvPicPr>
                        <a:picLocks noChangeAspect="1" noChangeArrowheads="1"/>
                      </p:cNvPicPr>
                      <p:nvPr/>
                    </p:nvPicPr>
                    <p:blipFill>
                      <a:blip r:embed="rId13"/>
                      <a:srcRect/>
                      <a:stretch>
                        <a:fillRect/>
                      </a:stretch>
                    </p:blipFill>
                    <p:spPr bwMode="auto">
                      <a:xfrm>
                        <a:off x="2741367" y="5811620"/>
                        <a:ext cx="4432069" cy="827111"/>
                      </a:xfrm>
                      <a:prstGeom prst="rect">
                        <a:avLst/>
                      </a:prstGeom>
                      <a:noFill/>
                      <a:extLst/>
                    </p:spPr>
                  </p:pic>
                </p:oleObj>
              </mc:Fallback>
            </mc:AlternateContent>
          </a:graphicData>
        </a:graphic>
      </p:graphicFrame>
      <p:sp>
        <p:nvSpPr>
          <p:cNvPr id="9" name="TextBox 8"/>
          <p:cNvSpPr txBox="1"/>
          <p:nvPr/>
        </p:nvSpPr>
        <p:spPr>
          <a:xfrm>
            <a:off x="7720722" y="5957798"/>
            <a:ext cx="2881436" cy="553998"/>
          </a:xfrm>
          <a:prstGeom prst="rect">
            <a:avLst/>
          </a:prstGeom>
          <a:noFill/>
        </p:spPr>
        <p:txBody>
          <a:bodyPr wrap="square" rtlCol="0">
            <a:spAutoFit/>
          </a:bodyPr>
          <a:lstStyle/>
          <a:p>
            <a:r>
              <a:rPr lang="en-US" sz="3000" dirty="0" smtClean="0">
                <a:latin typeface="Segoe"/>
                <a:cs typeface="Segoe"/>
              </a:rPr>
              <a:t>ARIMA(0,1,1)</a:t>
            </a:r>
            <a:endParaRPr lang="en-US" sz="3000" dirty="0">
              <a:latin typeface="Segoe"/>
              <a:cs typeface="Segoe"/>
            </a:endParaRPr>
          </a:p>
        </p:txBody>
      </p:sp>
    </p:spTree>
    <p:extLst>
      <p:ext uri="{BB962C8B-B14F-4D97-AF65-F5344CB8AC3E}">
        <p14:creationId xmlns:p14="http://schemas.microsoft.com/office/powerpoint/2010/main" val="3483172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EWMA: Exponentially Weighted Moving Averages</a:t>
            </a:r>
            <a:br>
              <a:rPr lang="en-US" dirty="0" smtClean="0"/>
            </a:br>
            <a:r>
              <a:rPr lang="en-US" dirty="0" smtClean="0"/>
              <a:t>SES: Simple Exponential Smoothing Model</a:t>
            </a:r>
            <a:endParaRPr lang="en-US" dirty="0"/>
          </a:p>
        </p:txBody>
      </p:sp>
      <p:sp>
        <p:nvSpPr>
          <p:cNvPr id="3" name="Content Placeholder 2"/>
          <p:cNvSpPr>
            <a:spLocks noGrp="1"/>
          </p:cNvSpPr>
          <p:nvPr>
            <p:ph sz="quarter" idx="10"/>
          </p:nvPr>
        </p:nvSpPr>
        <p:spPr/>
        <p:txBody>
          <a:bodyPr/>
          <a:lstStyle/>
          <a:p>
            <a:r>
              <a:rPr lang="en-US" dirty="0" smtClean="0"/>
              <a:t>Arguably the most widely used times series model for business applications</a:t>
            </a:r>
          </a:p>
          <a:p>
            <a:r>
              <a:rPr lang="en-US" dirty="0" smtClean="0"/>
              <a:t>ARIMA(0,1,1) </a:t>
            </a:r>
          </a:p>
        </p:txBody>
      </p:sp>
    </p:spTree>
    <p:extLst>
      <p:ext uri="{BB962C8B-B14F-4D97-AF65-F5344CB8AC3E}">
        <p14:creationId xmlns:p14="http://schemas.microsoft.com/office/powerpoint/2010/main" val="12819594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p>
          <a:p>
            <a:r>
              <a:rPr lang="en-US" dirty="0" smtClean="0"/>
              <a:t>Step 3: Do regression. Use polynomial terms. Use the weights from Step 2.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742971771"/>
              </p:ext>
            </p:extLst>
          </p:nvPr>
        </p:nvGraphicFramePr>
        <p:xfrm>
          <a:off x="3298825" y="5089525"/>
          <a:ext cx="5695950" cy="701675"/>
        </p:xfrm>
        <a:graphic>
          <a:graphicData uri="http://schemas.openxmlformats.org/presentationml/2006/ole">
            <mc:AlternateContent xmlns:mc="http://schemas.openxmlformats.org/markup-compatibility/2006">
              <mc:Choice xmlns:v="urn:schemas-microsoft-com:vml" Requires="v">
                <p:oleObj spid="_x0000_s440676" name="Equation" r:id="rId4" imgW="2057400" imgH="254000" progId="Equation.DSMT4">
                  <p:embed/>
                </p:oleObj>
              </mc:Choice>
              <mc:Fallback>
                <p:oleObj name="Equation" r:id="rId4" imgW="2057400" imgH="254000" progId="Equation.DSMT4">
                  <p:embed/>
                  <p:pic>
                    <p:nvPicPr>
                      <p:cNvPr id="0" name=""/>
                      <p:cNvPicPr>
                        <a:picLocks noChangeAspect="1" noChangeArrowheads="1"/>
                      </p:cNvPicPr>
                      <p:nvPr/>
                    </p:nvPicPr>
                    <p:blipFill>
                      <a:blip r:embed="rId5"/>
                      <a:srcRect/>
                      <a:stretch>
                        <a:fillRect/>
                      </a:stretch>
                    </p:blipFill>
                    <p:spPr bwMode="auto">
                      <a:xfrm>
                        <a:off x="3298825" y="5089525"/>
                        <a:ext cx="5695950" cy="701675"/>
                      </a:xfrm>
                      <a:prstGeom prst="rect">
                        <a:avLst/>
                      </a:prstGeom>
                      <a:noFill/>
                      <a:extLst/>
                    </p:spPr>
                  </p:pic>
                </p:oleObj>
              </mc:Fallback>
            </mc:AlternateContent>
          </a:graphicData>
        </a:graphic>
      </p:graphicFrame>
      <p:sp>
        <p:nvSpPr>
          <p:cNvPr id="8" name="Rectangle 7"/>
          <p:cNvSpPr/>
          <p:nvPr/>
        </p:nvSpPr>
        <p:spPr>
          <a:xfrm>
            <a:off x="6654797" y="4774443"/>
            <a:ext cx="7772400" cy="14324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954126863"/>
              </p:ext>
            </p:extLst>
          </p:nvPr>
        </p:nvGraphicFramePr>
        <p:xfrm>
          <a:off x="306916" y="6858000"/>
          <a:ext cx="11037888" cy="773113"/>
        </p:xfrm>
        <a:graphic>
          <a:graphicData uri="http://schemas.openxmlformats.org/presentationml/2006/ole">
            <mc:AlternateContent xmlns:mc="http://schemas.openxmlformats.org/markup-compatibility/2006">
              <mc:Choice xmlns:v="urn:schemas-microsoft-com:vml" Requires="v">
                <p:oleObj spid="_x0000_s440677" name="Equation" r:id="rId6" imgW="3987800" imgH="279400" progId="Equation.DSMT4">
                  <p:embed/>
                </p:oleObj>
              </mc:Choice>
              <mc:Fallback>
                <p:oleObj name="Equation" r:id="rId6" imgW="3987800" imgH="279400" progId="Equation.DSMT4">
                  <p:embed/>
                  <p:pic>
                    <p:nvPicPr>
                      <p:cNvPr id="0" name=""/>
                      <p:cNvPicPr>
                        <a:picLocks noChangeAspect="1" noChangeArrowheads="1"/>
                      </p:cNvPicPr>
                      <p:nvPr/>
                    </p:nvPicPr>
                    <p:blipFill>
                      <a:blip r:embed="rId7"/>
                      <a:srcRect/>
                      <a:stretch>
                        <a:fillRect/>
                      </a:stretch>
                    </p:blipFill>
                    <p:spPr bwMode="auto">
                      <a:xfrm>
                        <a:off x="306916" y="6858000"/>
                        <a:ext cx="11037888" cy="773113"/>
                      </a:xfrm>
                      <a:prstGeom prst="rect">
                        <a:avLst/>
                      </a:prstGeom>
                      <a:noFill/>
                      <a:extLst/>
                    </p:spPr>
                  </p:pic>
                </p:oleObj>
              </mc:Fallback>
            </mc:AlternateContent>
          </a:graphicData>
        </a:graphic>
      </p:graphicFrame>
    </p:spTree>
    <p:extLst>
      <p:ext uri="{BB962C8B-B14F-4D97-AF65-F5344CB8AC3E}">
        <p14:creationId xmlns:p14="http://schemas.microsoft.com/office/powerpoint/2010/main" val="3483040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Series Can Be Decomposed</a:t>
            </a:r>
            <a:endParaRPr lang="en-US" dirty="0"/>
          </a:p>
        </p:txBody>
      </p:sp>
      <p:sp>
        <p:nvSpPr>
          <p:cNvPr id="4" name="Content Placeholder 3"/>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9205008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5722702"/>
            <a:ext cx="11525250" cy="955911"/>
          </a:xfrm>
        </p:spPr>
        <p:txBody>
          <a:bodyPr/>
          <a:lstStyle/>
          <a:p>
            <a:r>
              <a:rPr lang="en-US" dirty="0" smtClean="0"/>
              <a:t>How to model this?</a:t>
            </a:r>
            <a:endParaRPr lang="en-US" dirty="0"/>
          </a:p>
        </p:txBody>
      </p:sp>
      <p:pic>
        <p:nvPicPr>
          <p:cNvPr id="4" name="Picture 3" descr="DairyProduction.png"/>
          <p:cNvPicPr>
            <a:picLocks noChangeAspect="1"/>
          </p:cNvPicPr>
          <p:nvPr/>
        </p:nvPicPr>
        <p:blipFill rotWithShape="1">
          <a:blip r:embed="rId3">
            <a:extLst>
              <a:ext uri="{28A0092B-C50C-407E-A947-70E740481C1C}">
                <a14:useLocalDpi xmlns:a14="http://schemas.microsoft.com/office/drawing/2010/main" val="0"/>
              </a:ext>
            </a:extLst>
          </a:blip>
          <a:srcRect l="3896" t="4258" b="7773"/>
          <a:stretch/>
        </p:blipFill>
        <p:spPr>
          <a:xfrm>
            <a:off x="2847766" y="1096895"/>
            <a:ext cx="6169716" cy="4021950"/>
          </a:xfrm>
          <a:prstGeom prst="rect">
            <a:avLst/>
          </a:prstGeom>
        </p:spPr>
      </p:pic>
      <p:sp>
        <p:nvSpPr>
          <p:cNvPr id="5" name="TextBox 4"/>
          <p:cNvSpPr txBox="1"/>
          <p:nvPr/>
        </p:nvSpPr>
        <p:spPr>
          <a:xfrm>
            <a:off x="4791174" y="654289"/>
            <a:ext cx="2840040" cy="584776"/>
          </a:xfrm>
          <a:prstGeom prst="rect">
            <a:avLst/>
          </a:prstGeom>
          <a:noFill/>
        </p:spPr>
        <p:txBody>
          <a:bodyPr wrap="none" rtlCol="0">
            <a:spAutoFit/>
          </a:bodyPr>
          <a:lstStyle/>
          <a:p>
            <a:r>
              <a:rPr lang="en-US" sz="3200" dirty="0" smtClean="0"/>
              <a:t>Milk Production</a:t>
            </a:r>
            <a:endParaRPr lang="en-US" sz="3200" dirty="0"/>
          </a:p>
        </p:txBody>
      </p:sp>
      <p:sp>
        <p:nvSpPr>
          <p:cNvPr id="6" name="TextBox 5"/>
          <p:cNvSpPr txBox="1"/>
          <p:nvPr/>
        </p:nvSpPr>
        <p:spPr>
          <a:xfrm>
            <a:off x="4731915" y="5271245"/>
            <a:ext cx="2410436" cy="584776"/>
          </a:xfrm>
          <a:prstGeom prst="rect">
            <a:avLst/>
          </a:prstGeom>
          <a:noFill/>
        </p:spPr>
        <p:txBody>
          <a:bodyPr wrap="none" rtlCol="0">
            <a:spAutoFit/>
          </a:bodyPr>
          <a:lstStyle/>
          <a:p>
            <a:r>
              <a:rPr lang="en-US" sz="3200" dirty="0" smtClean="0"/>
              <a:t>Time in Years</a:t>
            </a:r>
            <a:endParaRPr lang="en-US" sz="3200" dirty="0"/>
          </a:p>
        </p:txBody>
      </p:sp>
      <p:sp>
        <p:nvSpPr>
          <p:cNvPr id="7" name="TextBox 6"/>
          <p:cNvSpPr txBox="1"/>
          <p:nvPr/>
        </p:nvSpPr>
        <p:spPr>
          <a:xfrm>
            <a:off x="8424781" y="5058013"/>
            <a:ext cx="1016624" cy="584776"/>
          </a:xfrm>
          <a:prstGeom prst="rect">
            <a:avLst/>
          </a:prstGeom>
          <a:noFill/>
        </p:spPr>
        <p:txBody>
          <a:bodyPr wrap="none" rtlCol="0">
            <a:spAutoFit/>
          </a:bodyPr>
          <a:lstStyle/>
          <a:p>
            <a:r>
              <a:rPr lang="en-US" sz="3200" dirty="0" smtClean="0"/>
              <a:t>2015</a:t>
            </a:r>
            <a:endParaRPr lang="en-US" sz="3200" dirty="0"/>
          </a:p>
        </p:txBody>
      </p:sp>
      <p:sp>
        <p:nvSpPr>
          <p:cNvPr id="8" name="TextBox 7"/>
          <p:cNvSpPr txBox="1"/>
          <p:nvPr/>
        </p:nvSpPr>
        <p:spPr>
          <a:xfrm>
            <a:off x="2593023" y="5056463"/>
            <a:ext cx="1016624" cy="584776"/>
          </a:xfrm>
          <a:prstGeom prst="rect">
            <a:avLst/>
          </a:prstGeom>
          <a:noFill/>
        </p:spPr>
        <p:txBody>
          <a:bodyPr wrap="none" rtlCol="0">
            <a:spAutoFit/>
          </a:bodyPr>
          <a:lstStyle/>
          <a:p>
            <a:r>
              <a:rPr lang="en-US" sz="3200" dirty="0" smtClean="0"/>
              <a:t>1995</a:t>
            </a:r>
            <a:endParaRPr lang="en-US" sz="3200" dirty="0"/>
          </a:p>
        </p:txBody>
      </p:sp>
    </p:spTree>
    <p:extLst>
      <p:ext uri="{BB962C8B-B14F-4D97-AF65-F5344CB8AC3E}">
        <p14:creationId xmlns:p14="http://schemas.microsoft.com/office/powerpoint/2010/main" val="40227053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iryProduction.png"/>
          <p:cNvPicPr>
            <a:picLocks noChangeAspect="1"/>
          </p:cNvPicPr>
          <p:nvPr/>
        </p:nvPicPr>
        <p:blipFill rotWithShape="1">
          <a:blip r:embed="rId3">
            <a:extLst>
              <a:ext uri="{28A0092B-C50C-407E-A947-70E740481C1C}">
                <a14:useLocalDpi xmlns:a14="http://schemas.microsoft.com/office/drawing/2010/main" val="0"/>
              </a:ext>
            </a:extLst>
          </a:blip>
          <a:srcRect l="3309" t="5100" b="8194"/>
          <a:stretch/>
        </p:blipFill>
        <p:spPr>
          <a:xfrm>
            <a:off x="2828524" y="1135383"/>
            <a:ext cx="6188957" cy="3964218"/>
          </a:xfrm>
          <a:prstGeom prst="rect">
            <a:avLst/>
          </a:prstGeom>
        </p:spPr>
      </p:pic>
      <p:sp>
        <p:nvSpPr>
          <p:cNvPr id="3" name="Content Placeholder 2"/>
          <p:cNvSpPr>
            <a:spLocks noGrp="1"/>
          </p:cNvSpPr>
          <p:nvPr>
            <p:ph sz="quarter" idx="10"/>
          </p:nvPr>
        </p:nvSpPr>
        <p:spPr>
          <a:xfrm>
            <a:off x="379413" y="5722702"/>
            <a:ext cx="11525250" cy="955911"/>
          </a:xfrm>
        </p:spPr>
        <p:txBody>
          <a:bodyPr/>
          <a:lstStyle/>
          <a:p>
            <a:r>
              <a:rPr lang="en-US" dirty="0" smtClean="0"/>
              <a:t>How to model this?</a:t>
            </a:r>
            <a:endParaRPr lang="en-US" dirty="0"/>
          </a:p>
        </p:txBody>
      </p:sp>
      <p:sp>
        <p:nvSpPr>
          <p:cNvPr id="5" name="Freeform 4"/>
          <p:cNvSpPr/>
          <p:nvPr/>
        </p:nvSpPr>
        <p:spPr>
          <a:xfrm>
            <a:off x="3263525" y="1816476"/>
            <a:ext cx="5562462" cy="3086401"/>
          </a:xfrm>
          <a:custGeom>
            <a:avLst/>
            <a:gdLst>
              <a:gd name="connsiteX0" fmla="*/ 0 w 5562462"/>
              <a:gd name="connsiteY0" fmla="*/ 3600801 h 3600801"/>
              <a:gd name="connsiteX1" fmla="*/ 0 w 5562462"/>
              <a:gd name="connsiteY1" fmla="*/ 3600801 h 3600801"/>
              <a:gd name="connsiteX2" fmla="*/ 176842 w 5562462"/>
              <a:gd name="connsiteY2" fmla="*/ 3279301 h 3600801"/>
              <a:gd name="connsiteX3" fmla="*/ 353683 w 5562462"/>
              <a:gd name="connsiteY3" fmla="*/ 3102476 h 3600801"/>
              <a:gd name="connsiteX4" fmla="*/ 514448 w 5562462"/>
              <a:gd name="connsiteY4" fmla="*/ 2893501 h 3600801"/>
              <a:gd name="connsiteX5" fmla="*/ 900283 w 5562462"/>
              <a:gd name="connsiteY5" fmla="*/ 2572001 h 3600801"/>
              <a:gd name="connsiteX6" fmla="*/ 1334348 w 5562462"/>
              <a:gd name="connsiteY6" fmla="*/ 2202276 h 3600801"/>
              <a:gd name="connsiteX7" fmla="*/ 1495113 w 5562462"/>
              <a:gd name="connsiteY7" fmla="*/ 2057601 h 3600801"/>
              <a:gd name="connsiteX8" fmla="*/ 1897025 w 5562462"/>
              <a:gd name="connsiteY8" fmla="*/ 1752175 h 3600801"/>
              <a:gd name="connsiteX9" fmla="*/ 2266784 w 5562462"/>
              <a:gd name="connsiteY9" fmla="*/ 1430675 h 3600801"/>
              <a:gd name="connsiteX10" fmla="*/ 2829461 w 5562462"/>
              <a:gd name="connsiteY10" fmla="*/ 932350 h 3600801"/>
              <a:gd name="connsiteX11" fmla="*/ 3456443 w 5562462"/>
              <a:gd name="connsiteY11" fmla="*/ 514400 h 3600801"/>
              <a:gd name="connsiteX12" fmla="*/ 3681514 w 5562462"/>
              <a:gd name="connsiteY12" fmla="*/ 417950 h 3600801"/>
              <a:gd name="connsiteX13" fmla="*/ 4195961 w 5562462"/>
              <a:gd name="connsiteY13" fmla="*/ 225050 h 3600801"/>
              <a:gd name="connsiteX14" fmla="*/ 4372803 w 5562462"/>
              <a:gd name="connsiteY14" fmla="*/ 144675 h 3600801"/>
              <a:gd name="connsiteX15" fmla="*/ 4822944 w 5562462"/>
              <a:gd name="connsiteY15" fmla="*/ 48225 h 3600801"/>
              <a:gd name="connsiteX16" fmla="*/ 4999785 w 5562462"/>
              <a:gd name="connsiteY16" fmla="*/ 0 h 3600801"/>
              <a:gd name="connsiteX17" fmla="*/ 5433850 w 5562462"/>
              <a:gd name="connsiteY17" fmla="*/ 16075 h 3600801"/>
              <a:gd name="connsiteX18" fmla="*/ 5466003 w 5562462"/>
              <a:gd name="connsiteY18" fmla="*/ 64300 h 3600801"/>
              <a:gd name="connsiteX19" fmla="*/ 5514233 w 5562462"/>
              <a:gd name="connsiteY19" fmla="*/ 112525 h 3600801"/>
              <a:gd name="connsiteX20" fmla="*/ 5562462 w 5562462"/>
              <a:gd name="connsiteY20" fmla="*/ 128600 h 3600801"/>
              <a:gd name="connsiteX21" fmla="*/ 5562462 w 5562462"/>
              <a:gd name="connsiteY21" fmla="*/ 128600 h 360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62462" h="3600801">
                <a:moveTo>
                  <a:pt x="0" y="3600801"/>
                </a:moveTo>
                <a:lnTo>
                  <a:pt x="0" y="3600801"/>
                </a:lnTo>
                <a:cubicBezTo>
                  <a:pt x="58947" y="3493634"/>
                  <a:pt x="106052" y="3379042"/>
                  <a:pt x="176842" y="3279301"/>
                </a:cubicBezTo>
                <a:cubicBezTo>
                  <a:pt x="225089" y="3211323"/>
                  <a:pt x="298787" y="3165208"/>
                  <a:pt x="353683" y="3102476"/>
                </a:cubicBezTo>
                <a:cubicBezTo>
                  <a:pt x="411560" y="3036337"/>
                  <a:pt x="454834" y="2958077"/>
                  <a:pt x="514448" y="2893501"/>
                </a:cubicBezTo>
                <a:cubicBezTo>
                  <a:pt x="788105" y="2597066"/>
                  <a:pt x="655229" y="2770675"/>
                  <a:pt x="900283" y="2572001"/>
                </a:cubicBezTo>
                <a:cubicBezTo>
                  <a:pt x="1047919" y="2452307"/>
                  <a:pt x="1190587" y="2326598"/>
                  <a:pt x="1334348" y="2202276"/>
                </a:cubicBezTo>
                <a:cubicBezTo>
                  <a:pt x="1388878" y="2155119"/>
                  <a:pt x="1437714" y="2101221"/>
                  <a:pt x="1495113" y="2057601"/>
                </a:cubicBezTo>
                <a:cubicBezTo>
                  <a:pt x="1629084" y="1955792"/>
                  <a:pt x="1772982" y="1865870"/>
                  <a:pt x="1897025" y="1752175"/>
                </a:cubicBezTo>
                <a:cubicBezTo>
                  <a:pt x="2669517" y="1044124"/>
                  <a:pt x="1565431" y="2049459"/>
                  <a:pt x="2266784" y="1430675"/>
                </a:cubicBezTo>
                <a:cubicBezTo>
                  <a:pt x="2670912" y="1074124"/>
                  <a:pt x="2522094" y="1181148"/>
                  <a:pt x="2829461" y="932350"/>
                </a:cubicBezTo>
                <a:cubicBezTo>
                  <a:pt x="3007644" y="788120"/>
                  <a:pt x="3286045" y="587421"/>
                  <a:pt x="3456443" y="514400"/>
                </a:cubicBezTo>
                <a:cubicBezTo>
                  <a:pt x="3531467" y="482250"/>
                  <a:pt x="3605503" y="447691"/>
                  <a:pt x="3681514" y="417950"/>
                </a:cubicBezTo>
                <a:cubicBezTo>
                  <a:pt x="3852065" y="351219"/>
                  <a:pt x="4029233" y="300828"/>
                  <a:pt x="4195961" y="225050"/>
                </a:cubicBezTo>
                <a:cubicBezTo>
                  <a:pt x="4254908" y="198258"/>
                  <a:pt x="4310484" y="162251"/>
                  <a:pt x="4372803" y="144675"/>
                </a:cubicBezTo>
                <a:cubicBezTo>
                  <a:pt x="4520494" y="103022"/>
                  <a:pt x="4674897" y="88598"/>
                  <a:pt x="4822944" y="48225"/>
                </a:cubicBezTo>
                <a:lnTo>
                  <a:pt x="4999785" y="0"/>
                </a:lnTo>
                <a:cubicBezTo>
                  <a:pt x="5144473" y="5358"/>
                  <a:pt x="5290420" y="-3707"/>
                  <a:pt x="5433850" y="16075"/>
                </a:cubicBezTo>
                <a:cubicBezTo>
                  <a:pt x="5452989" y="18715"/>
                  <a:pt x="5453634" y="49458"/>
                  <a:pt x="5466003" y="64300"/>
                </a:cubicBezTo>
                <a:cubicBezTo>
                  <a:pt x="5480558" y="81765"/>
                  <a:pt x="5495316" y="99915"/>
                  <a:pt x="5514233" y="112525"/>
                </a:cubicBezTo>
                <a:cubicBezTo>
                  <a:pt x="5528333" y="121924"/>
                  <a:pt x="5562462" y="128600"/>
                  <a:pt x="5562462" y="128600"/>
                </a:cubicBezTo>
                <a:lnTo>
                  <a:pt x="5562462" y="12860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4791174" y="654289"/>
            <a:ext cx="2840040" cy="584776"/>
          </a:xfrm>
          <a:prstGeom prst="rect">
            <a:avLst/>
          </a:prstGeom>
          <a:noFill/>
        </p:spPr>
        <p:txBody>
          <a:bodyPr wrap="none" rtlCol="0">
            <a:spAutoFit/>
          </a:bodyPr>
          <a:lstStyle/>
          <a:p>
            <a:r>
              <a:rPr lang="en-US" sz="3200" dirty="0" smtClean="0"/>
              <a:t>Milk Production</a:t>
            </a:r>
            <a:endParaRPr lang="en-US" sz="3200" dirty="0"/>
          </a:p>
        </p:txBody>
      </p:sp>
      <p:sp>
        <p:nvSpPr>
          <p:cNvPr id="7" name="TextBox 6"/>
          <p:cNvSpPr txBox="1"/>
          <p:nvPr/>
        </p:nvSpPr>
        <p:spPr>
          <a:xfrm>
            <a:off x="4731915" y="5271245"/>
            <a:ext cx="2410436" cy="584776"/>
          </a:xfrm>
          <a:prstGeom prst="rect">
            <a:avLst/>
          </a:prstGeom>
          <a:noFill/>
        </p:spPr>
        <p:txBody>
          <a:bodyPr wrap="none" rtlCol="0">
            <a:spAutoFit/>
          </a:bodyPr>
          <a:lstStyle/>
          <a:p>
            <a:r>
              <a:rPr lang="en-US" sz="3200" dirty="0" smtClean="0"/>
              <a:t>Time in Years</a:t>
            </a:r>
            <a:endParaRPr lang="en-US" sz="3200" dirty="0"/>
          </a:p>
        </p:txBody>
      </p:sp>
      <p:sp>
        <p:nvSpPr>
          <p:cNvPr id="8" name="TextBox 7"/>
          <p:cNvSpPr txBox="1"/>
          <p:nvPr/>
        </p:nvSpPr>
        <p:spPr>
          <a:xfrm>
            <a:off x="8424781" y="5058013"/>
            <a:ext cx="1016624" cy="584776"/>
          </a:xfrm>
          <a:prstGeom prst="rect">
            <a:avLst/>
          </a:prstGeom>
          <a:noFill/>
        </p:spPr>
        <p:txBody>
          <a:bodyPr wrap="none" rtlCol="0">
            <a:spAutoFit/>
          </a:bodyPr>
          <a:lstStyle/>
          <a:p>
            <a:r>
              <a:rPr lang="en-US" sz="3200" dirty="0" smtClean="0"/>
              <a:t>2015</a:t>
            </a:r>
            <a:endParaRPr lang="en-US" sz="3200" dirty="0"/>
          </a:p>
        </p:txBody>
      </p:sp>
      <p:sp>
        <p:nvSpPr>
          <p:cNvPr id="9" name="TextBox 8"/>
          <p:cNvSpPr txBox="1"/>
          <p:nvPr/>
        </p:nvSpPr>
        <p:spPr>
          <a:xfrm>
            <a:off x="2593023" y="5056463"/>
            <a:ext cx="1016624" cy="584776"/>
          </a:xfrm>
          <a:prstGeom prst="rect">
            <a:avLst/>
          </a:prstGeom>
          <a:noFill/>
        </p:spPr>
        <p:txBody>
          <a:bodyPr wrap="none" rtlCol="0">
            <a:spAutoFit/>
          </a:bodyPr>
          <a:lstStyle/>
          <a:p>
            <a:r>
              <a:rPr lang="en-US" sz="3200" dirty="0" smtClean="0"/>
              <a:t>1995</a:t>
            </a:r>
            <a:endParaRPr lang="en-US" sz="3200" dirty="0"/>
          </a:p>
        </p:txBody>
      </p:sp>
    </p:spTree>
    <p:extLst>
      <p:ext uri="{BB962C8B-B14F-4D97-AF65-F5344CB8AC3E}">
        <p14:creationId xmlns:p14="http://schemas.microsoft.com/office/powerpoint/2010/main" val="1368739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iryProduction.png"/>
          <p:cNvPicPr>
            <a:picLocks noChangeAspect="1"/>
          </p:cNvPicPr>
          <p:nvPr/>
        </p:nvPicPr>
        <p:blipFill rotWithShape="1">
          <a:blip r:embed="rId3">
            <a:extLst>
              <a:ext uri="{28A0092B-C50C-407E-A947-70E740481C1C}">
                <a14:useLocalDpi xmlns:a14="http://schemas.microsoft.com/office/drawing/2010/main" val="0"/>
              </a:ext>
            </a:extLst>
          </a:blip>
          <a:srcRect l="3610" t="4258"/>
          <a:stretch/>
        </p:blipFill>
        <p:spPr>
          <a:xfrm>
            <a:off x="2847766" y="1096894"/>
            <a:ext cx="6169716" cy="4377337"/>
          </a:xfrm>
          <a:prstGeom prst="rect">
            <a:avLst/>
          </a:prstGeom>
        </p:spPr>
      </p:pic>
      <p:sp>
        <p:nvSpPr>
          <p:cNvPr id="3" name="Content Placeholder 2"/>
          <p:cNvSpPr>
            <a:spLocks noGrp="1"/>
          </p:cNvSpPr>
          <p:nvPr>
            <p:ph sz="quarter" idx="10"/>
          </p:nvPr>
        </p:nvSpPr>
        <p:spPr>
          <a:xfrm>
            <a:off x="379413" y="5722702"/>
            <a:ext cx="11525250" cy="955911"/>
          </a:xfrm>
        </p:spPr>
        <p:txBody>
          <a:bodyPr/>
          <a:lstStyle/>
          <a:p>
            <a:r>
              <a:rPr lang="en-US" dirty="0" smtClean="0"/>
              <a:t>How to model this?</a:t>
            </a:r>
            <a:endParaRPr lang="en-US" dirty="0"/>
          </a:p>
        </p:txBody>
      </p:sp>
      <p:sp>
        <p:nvSpPr>
          <p:cNvPr id="5" name="Freeform 4"/>
          <p:cNvSpPr/>
          <p:nvPr/>
        </p:nvSpPr>
        <p:spPr>
          <a:xfrm>
            <a:off x="3263525" y="1816476"/>
            <a:ext cx="5562462" cy="3086401"/>
          </a:xfrm>
          <a:custGeom>
            <a:avLst/>
            <a:gdLst>
              <a:gd name="connsiteX0" fmla="*/ 0 w 5562462"/>
              <a:gd name="connsiteY0" fmla="*/ 3600801 h 3600801"/>
              <a:gd name="connsiteX1" fmla="*/ 0 w 5562462"/>
              <a:gd name="connsiteY1" fmla="*/ 3600801 h 3600801"/>
              <a:gd name="connsiteX2" fmla="*/ 176842 w 5562462"/>
              <a:gd name="connsiteY2" fmla="*/ 3279301 h 3600801"/>
              <a:gd name="connsiteX3" fmla="*/ 353683 w 5562462"/>
              <a:gd name="connsiteY3" fmla="*/ 3102476 h 3600801"/>
              <a:gd name="connsiteX4" fmla="*/ 514448 w 5562462"/>
              <a:gd name="connsiteY4" fmla="*/ 2893501 h 3600801"/>
              <a:gd name="connsiteX5" fmla="*/ 900283 w 5562462"/>
              <a:gd name="connsiteY5" fmla="*/ 2572001 h 3600801"/>
              <a:gd name="connsiteX6" fmla="*/ 1334348 w 5562462"/>
              <a:gd name="connsiteY6" fmla="*/ 2202276 h 3600801"/>
              <a:gd name="connsiteX7" fmla="*/ 1495113 w 5562462"/>
              <a:gd name="connsiteY7" fmla="*/ 2057601 h 3600801"/>
              <a:gd name="connsiteX8" fmla="*/ 1897025 w 5562462"/>
              <a:gd name="connsiteY8" fmla="*/ 1752175 h 3600801"/>
              <a:gd name="connsiteX9" fmla="*/ 2266784 w 5562462"/>
              <a:gd name="connsiteY9" fmla="*/ 1430675 h 3600801"/>
              <a:gd name="connsiteX10" fmla="*/ 2829461 w 5562462"/>
              <a:gd name="connsiteY10" fmla="*/ 932350 h 3600801"/>
              <a:gd name="connsiteX11" fmla="*/ 3456443 w 5562462"/>
              <a:gd name="connsiteY11" fmla="*/ 514400 h 3600801"/>
              <a:gd name="connsiteX12" fmla="*/ 3681514 w 5562462"/>
              <a:gd name="connsiteY12" fmla="*/ 417950 h 3600801"/>
              <a:gd name="connsiteX13" fmla="*/ 4195961 w 5562462"/>
              <a:gd name="connsiteY13" fmla="*/ 225050 h 3600801"/>
              <a:gd name="connsiteX14" fmla="*/ 4372803 w 5562462"/>
              <a:gd name="connsiteY14" fmla="*/ 144675 h 3600801"/>
              <a:gd name="connsiteX15" fmla="*/ 4822944 w 5562462"/>
              <a:gd name="connsiteY15" fmla="*/ 48225 h 3600801"/>
              <a:gd name="connsiteX16" fmla="*/ 4999785 w 5562462"/>
              <a:gd name="connsiteY16" fmla="*/ 0 h 3600801"/>
              <a:gd name="connsiteX17" fmla="*/ 5433850 w 5562462"/>
              <a:gd name="connsiteY17" fmla="*/ 16075 h 3600801"/>
              <a:gd name="connsiteX18" fmla="*/ 5466003 w 5562462"/>
              <a:gd name="connsiteY18" fmla="*/ 64300 h 3600801"/>
              <a:gd name="connsiteX19" fmla="*/ 5514233 w 5562462"/>
              <a:gd name="connsiteY19" fmla="*/ 112525 h 3600801"/>
              <a:gd name="connsiteX20" fmla="*/ 5562462 w 5562462"/>
              <a:gd name="connsiteY20" fmla="*/ 128600 h 3600801"/>
              <a:gd name="connsiteX21" fmla="*/ 5562462 w 5562462"/>
              <a:gd name="connsiteY21" fmla="*/ 128600 h 360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62462" h="3600801">
                <a:moveTo>
                  <a:pt x="0" y="3600801"/>
                </a:moveTo>
                <a:lnTo>
                  <a:pt x="0" y="3600801"/>
                </a:lnTo>
                <a:cubicBezTo>
                  <a:pt x="58947" y="3493634"/>
                  <a:pt x="106052" y="3379042"/>
                  <a:pt x="176842" y="3279301"/>
                </a:cubicBezTo>
                <a:cubicBezTo>
                  <a:pt x="225089" y="3211323"/>
                  <a:pt x="298787" y="3165208"/>
                  <a:pt x="353683" y="3102476"/>
                </a:cubicBezTo>
                <a:cubicBezTo>
                  <a:pt x="411560" y="3036337"/>
                  <a:pt x="454834" y="2958077"/>
                  <a:pt x="514448" y="2893501"/>
                </a:cubicBezTo>
                <a:cubicBezTo>
                  <a:pt x="788105" y="2597066"/>
                  <a:pt x="655229" y="2770675"/>
                  <a:pt x="900283" y="2572001"/>
                </a:cubicBezTo>
                <a:cubicBezTo>
                  <a:pt x="1047919" y="2452307"/>
                  <a:pt x="1190587" y="2326598"/>
                  <a:pt x="1334348" y="2202276"/>
                </a:cubicBezTo>
                <a:cubicBezTo>
                  <a:pt x="1388878" y="2155119"/>
                  <a:pt x="1437714" y="2101221"/>
                  <a:pt x="1495113" y="2057601"/>
                </a:cubicBezTo>
                <a:cubicBezTo>
                  <a:pt x="1629084" y="1955792"/>
                  <a:pt x="1772982" y="1865870"/>
                  <a:pt x="1897025" y="1752175"/>
                </a:cubicBezTo>
                <a:cubicBezTo>
                  <a:pt x="2669517" y="1044124"/>
                  <a:pt x="1565431" y="2049459"/>
                  <a:pt x="2266784" y="1430675"/>
                </a:cubicBezTo>
                <a:cubicBezTo>
                  <a:pt x="2670912" y="1074124"/>
                  <a:pt x="2522094" y="1181148"/>
                  <a:pt x="2829461" y="932350"/>
                </a:cubicBezTo>
                <a:cubicBezTo>
                  <a:pt x="3007644" y="788120"/>
                  <a:pt x="3286045" y="587421"/>
                  <a:pt x="3456443" y="514400"/>
                </a:cubicBezTo>
                <a:cubicBezTo>
                  <a:pt x="3531467" y="482250"/>
                  <a:pt x="3605503" y="447691"/>
                  <a:pt x="3681514" y="417950"/>
                </a:cubicBezTo>
                <a:cubicBezTo>
                  <a:pt x="3852065" y="351219"/>
                  <a:pt x="4029233" y="300828"/>
                  <a:pt x="4195961" y="225050"/>
                </a:cubicBezTo>
                <a:cubicBezTo>
                  <a:pt x="4254908" y="198258"/>
                  <a:pt x="4310484" y="162251"/>
                  <a:pt x="4372803" y="144675"/>
                </a:cubicBezTo>
                <a:cubicBezTo>
                  <a:pt x="4520494" y="103022"/>
                  <a:pt x="4674897" y="88598"/>
                  <a:pt x="4822944" y="48225"/>
                </a:cubicBezTo>
                <a:lnTo>
                  <a:pt x="4999785" y="0"/>
                </a:lnTo>
                <a:cubicBezTo>
                  <a:pt x="5144473" y="5358"/>
                  <a:pt x="5290420" y="-3707"/>
                  <a:pt x="5433850" y="16075"/>
                </a:cubicBezTo>
                <a:cubicBezTo>
                  <a:pt x="5452989" y="18715"/>
                  <a:pt x="5453634" y="49458"/>
                  <a:pt x="5466003" y="64300"/>
                </a:cubicBezTo>
                <a:cubicBezTo>
                  <a:pt x="5480558" y="81765"/>
                  <a:pt x="5495316" y="99915"/>
                  <a:pt x="5514233" y="112525"/>
                </a:cubicBezTo>
                <a:cubicBezTo>
                  <a:pt x="5528333" y="121924"/>
                  <a:pt x="5562462" y="128600"/>
                  <a:pt x="5562462" y="128600"/>
                </a:cubicBezTo>
                <a:lnTo>
                  <a:pt x="5562462" y="12860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Screen Shot 2016-06-26 at 5.31.25 PM.png"/>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1" b="2005"/>
          <a:stretch/>
        </p:blipFill>
        <p:spPr>
          <a:xfrm>
            <a:off x="3183466" y="4758784"/>
            <a:ext cx="5604933" cy="930816"/>
          </a:xfrm>
          <a:prstGeom prst="rect">
            <a:avLst/>
          </a:prstGeom>
        </p:spPr>
      </p:pic>
      <p:sp>
        <p:nvSpPr>
          <p:cNvPr id="9" name="TextBox 8"/>
          <p:cNvSpPr txBox="1"/>
          <p:nvPr/>
        </p:nvSpPr>
        <p:spPr>
          <a:xfrm>
            <a:off x="9313333" y="2946400"/>
            <a:ext cx="2110824" cy="954107"/>
          </a:xfrm>
          <a:prstGeom prst="rect">
            <a:avLst/>
          </a:prstGeom>
          <a:noFill/>
        </p:spPr>
        <p:txBody>
          <a:bodyPr wrap="none" rtlCol="0">
            <a:spAutoFit/>
          </a:bodyPr>
          <a:lstStyle/>
          <a:p>
            <a:r>
              <a:rPr lang="en-US" sz="2800" dirty="0" smtClean="0">
                <a:latin typeface="Segoe"/>
                <a:cs typeface="Segoe"/>
              </a:rPr>
              <a:t>+ Stationary</a:t>
            </a:r>
          </a:p>
          <a:p>
            <a:r>
              <a:rPr lang="en-US" sz="2800" dirty="0" smtClean="0">
                <a:latin typeface="Segoe"/>
                <a:cs typeface="Segoe"/>
              </a:rPr>
              <a:t>   Signal</a:t>
            </a:r>
            <a:endParaRPr lang="en-US" sz="2800" dirty="0">
              <a:latin typeface="Segoe"/>
              <a:cs typeface="Segoe"/>
            </a:endParaRPr>
          </a:p>
        </p:txBody>
      </p:sp>
      <p:sp>
        <p:nvSpPr>
          <p:cNvPr id="10" name="TextBox 9"/>
          <p:cNvSpPr txBox="1"/>
          <p:nvPr/>
        </p:nvSpPr>
        <p:spPr>
          <a:xfrm>
            <a:off x="9030770" y="4820910"/>
            <a:ext cx="1342360" cy="523220"/>
          </a:xfrm>
          <a:prstGeom prst="rect">
            <a:avLst/>
          </a:prstGeom>
          <a:noFill/>
        </p:spPr>
        <p:txBody>
          <a:bodyPr wrap="none" rtlCol="0">
            <a:spAutoFit/>
          </a:bodyPr>
          <a:lstStyle/>
          <a:p>
            <a:r>
              <a:rPr lang="en-US" sz="2800" dirty="0" smtClean="0">
                <a:latin typeface="Segoe"/>
                <a:cs typeface="Segoe"/>
              </a:rPr>
              <a:t>Pattern</a:t>
            </a:r>
            <a:endParaRPr lang="en-US" sz="2800" dirty="0">
              <a:latin typeface="Segoe"/>
              <a:cs typeface="Segoe"/>
            </a:endParaRPr>
          </a:p>
        </p:txBody>
      </p:sp>
      <p:sp>
        <p:nvSpPr>
          <p:cNvPr id="11" name="TextBox 10"/>
          <p:cNvSpPr txBox="1"/>
          <p:nvPr/>
        </p:nvSpPr>
        <p:spPr>
          <a:xfrm>
            <a:off x="4791174" y="654289"/>
            <a:ext cx="2840040" cy="584776"/>
          </a:xfrm>
          <a:prstGeom prst="rect">
            <a:avLst/>
          </a:prstGeom>
          <a:noFill/>
        </p:spPr>
        <p:txBody>
          <a:bodyPr wrap="none" rtlCol="0">
            <a:spAutoFit/>
          </a:bodyPr>
          <a:lstStyle/>
          <a:p>
            <a:r>
              <a:rPr lang="en-US" sz="3200" dirty="0" smtClean="0"/>
              <a:t>Milk Production</a:t>
            </a:r>
            <a:endParaRPr lang="en-US" sz="3200" dirty="0"/>
          </a:p>
        </p:txBody>
      </p:sp>
    </p:spTree>
    <p:extLst>
      <p:ext uri="{BB962C8B-B14F-4D97-AF65-F5344CB8AC3E}">
        <p14:creationId xmlns:p14="http://schemas.microsoft.com/office/powerpoint/2010/main" val="4008656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reporting</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0395647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time series arise?</a:t>
            </a:r>
            <a:endParaRPr lang="en-US" dirty="0"/>
          </a:p>
        </p:txBody>
      </p:sp>
      <p:sp>
        <p:nvSpPr>
          <p:cNvPr id="3" name="Content Placeholder 2"/>
          <p:cNvSpPr>
            <a:spLocks noGrp="1"/>
          </p:cNvSpPr>
          <p:nvPr>
            <p:ph sz="quarter" idx="10"/>
          </p:nvPr>
        </p:nvSpPr>
        <p:spPr/>
        <p:txBody>
          <a:bodyPr/>
          <a:lstStyle/>
          <a:p>
            <a:r>
              <a:rPr lang="en-US" dirty="0" smtClean="0"/>
              <a:t>Financial data (stocks, currency exchange rates, interest rates)</a:t>
            </a:r>
          </a:p>
          <a:p>
            <a:r>
              <a:rPr lang="en-US" dirty="0" smtClean="0"/>
              <a:t>Click-through rates</a:t>
            </a:r>
          </a:p>
          <a:p>
            <a:r>
              <a:rPr lang="en-US" dirty="0" smtClean="0"/>
              <a:t>Sales forecasts</a:t>
            </a:r>
          </a:p>
          <a:p>
            <a:r>
              <a:rPr lang="en-US" dirty="0" smtClean="0"/>
              <a:t>Demand forecasts</a:t>
            </a:r>
          </a:p>
          <a:p>
            <a:r>
              <a:rPr lang="en-US" dirty="0" smtClean="0"/>
              <a:t>Natural phenomenon (water flow, temperature, precipitation, wind speed, animal species abundance, </a:t>
            </a:r>
            <a:r>
              <a:rPr lang="en-US" smtClean="0"/>
              <a:t>heart rate)</a:t>
            </a:r>
            <a:endParaRPr lang="en-US" dirty="0"/>
          </a:p>
        </p:txBody>
      </p:sp>
    </p:spTree>
    <p:extLst>
      <p:ext uri="{BB962C8B-B14F-4D97-AF65-F5344CB8AC3E}">
        <p14:creationId xmlns:p14="http://schemas.microsoft.com/office/powerpoint/2010/main" val="32109430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Have Specific Characteristics</a:t>
            </a:r>
          </a:p>
        </p:txBody>
      </p:sp>
      <p:pic>
        <p:nvPicPr>
          <p:cNvPr id="4" name="Picture 3" descr="flutrends.jpg"/>
          <p:cNvPicPr>
            <a:picLocks noChangeAspect="1"/>
          </p:cNvPicPr>
          <p:nvPr/>
        </p:nvPicPr>
        <p:blipFill rotWithShape="1">
          <a:blip r:embed="rId3">
            <a:extLst>
              <a:ext uri="{28A0092B-C50C-407E-A947-70E740481C1C}">
                <a14:useLocalDpi xmlns:a14="http://schemas.microsoft.com/office/drawing/2010/main" val="0"/>
              </a:ext>
            </a:extLst>
          </a:blip>
          <a:srcRect b="9514"/>
          <a:stretch/>
        </p:blipFill>
        <p:spPr>
          <a:xfrm>
            <a:off x="2472261" y="1633530"/>
            <a:ext cx="6874933" cy="4665667"/>
          </a:xfrm>
          <a:prstGeom prst="rect">
            <a:avLst/>
          </a:prstGeom>
        </p:spPr>
      </p:pic>
      <p:sp>
        <p:nvSpPr>
          <p:cNvPr id="5" name="TextBox 4"/>
          <p:cNvSpPr txBox="1"/>
          <p:nvPr/>
        </p:nvSpPr>
        <p:spPr>
          <a:xfrm>
            <a:off x="2286000" y="6316131"/>
            <a:ext cx="1325678" cy="400110"/>
          </a:xfrm>
          <a:prstGeom prst="rect">
            <a:avLst/>
          </a:prstGeom>
          <a:noFill/>
        </p:spPr>
        <p:txBody>
          <a:bodyPr wrap="none" rtlCol="0">
            <a:spAutoFit/>
          </a:bodyPr>
          <a:lstStyle/>
          <a:p>
            <a:r>
              <a:rPr lang="en-US" sz="2000" dirty="0" smtClean="0">
                <a:latin typeface="Segoe"/>
                <a:cs typeface="Segoe"/>
              </a:rPr>
              <a:t>10/9/2005</a:t>
            </a:r>
            <a:endParaRPr lang="en-US" sz="2000" dirty="0">
              <a:latin typeface="Segoe"/>
              <a:cs typeface="Segoe"/>
            </a:endParaRPr>
          </a:p>
        </p:txBody>
      </p:sp>
      <p:sp>
        <p:nvSpPr>
          <p:cNvPr id="6" name="TextBox 5"/>
          <p:cNvSpPr txBox="1"/>
          <p:nvPr/>
        </p:nvSpPr>
        <p:spPr>
          <a:xfrm>
            <a:off x="8212667" y="6366932"/>
            <a:ext cx="1325678" cy="400110"/>
          </a:xfrm>
          <a:prstGeom prst="rect">
            <a:avLst/>
          </a:prstGeom>
          <a:noFill/>
        </p:spPr>
        <p:txBody>
          <a:bodyPr wrap="none" rtlCol="0">
            <a:spAutoFit/>
          </a:bodyPr>
          <a:lstStyle/>
          <a:p>
            <a:r>
              <a:rPr lang="en-US" sz="2000" dirty="0" smtClean="0">
                <a:latin typeface="Segoe"/>
                <a:cs typeface="Segoe"/>
              </a:rPr>
              <a:t>10/1/2006</a:t>
            </a:r>
            <a:endParaRPr lang="en-US" sz="2000" dirty="0">
              <a:latin typeface="Segoe"/>
              <a:cs typeface="Segoe"/>
            </a:endParaRPr>
          </a:p>
        </p:txBody>
      </p:sp>
      <p:sp>
        <p:nvSpPr>
          <p:cNvPr id="3" name="Content Placeholder 2"/>
          <p:cNvSpPr>
            <a:spLocks noGrp="1"/>
          </p:cNvSpPr>
          <p:nvPr>
            <p:ph sz="quarter" idx="10"/>
          </p:nvPr>
        </p:nvSpPr>
        <p:spPr>
          <a:xfrm>
            <a:off x="938204" y="710893"/>
            <a:ext cx="11525250" cy="897774"/>
          </a:xfrm>
        </p:spPr>
        <p:txBody>
          <a:bodyPr/>
          <a:lstStyle/>
          <a:p>
            <a:r>
              <a:rPr lang="en-US" dirty="0" smtClean="0"/>
              <a:t>Percent of individuals searching for flu symptoms on the Internet in the North East US.</a:t>
            </a:r>
            <a:endParaRPr lang="en-US" dirty="0"/>
          </a:p>
        </p:txBody>
      </p:sp>
    </p:spTree>
    <p:extLst>
      <p:ext uri="{BB962C8B-B14F-4D97-AF65-F5344CB8AC3E}">
        <p14:creationId xmlns:p14="http://schemas.microsoft.com/office/powerpoint/2010/main" val="18811516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lutrendsIrre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996" y="1713498"/>
            <a:ext cx="6818491" cy="5113868"/>
          </a:xfrm>
          <a:prstGeom prst="rect">
            <a:avLst/>
          </a:prstGeom>
        </p:spPr>
      </p:pic>
      <p:sp>
        <p:nvSpPr>
          <p:cNvPr id="2" name="Title 1"/>
          <p:cNvSpPr>
            <a:spLocks noGrp="1"/>
          </p:cNvSpPr>
          <p:nvPr>
            <p:ph type="title"/>
          </p:nvPr>
        </p:nvSpPr>
        <p:spPr/>
        <p:txBody>
          <a:bodyPr/>
          <a:lstStyle/>
          <a:p>
            <a:r>
              <a:rPr lang="en-US" dirty="0"/>
              <a:t>Time Series Have Specific Characteristics</a:t>
            </a:r>
          </a:p>
        </p:txBody>
      </p:sp>
      <p:sp>
        <p:nvSpPr>
          <p:cNvPr id="5" name="TextBox 4"/>
          <p:cNvSpPr txBox="1"/>
          <p:nvPr/>
        </p:nvSpPr>
        <p:spPr>
          <a:xfrm>
            <a:off x="2286000" y="6316131"/>
            <a:ext cx="1325678" cy="400110"/>
          </a:xfrm>
          <a:prstGeom prst="rect">
            <a:avLst/>
          </a:prstGeom>
          <a:noFill/>
        </p:spPr>
        <p:txBody>
          <a:bodyPr wrap="none" rtlCol="0">
            <a:spAutoFit/>
          </a:bodyPr>
          <a:lstStyle/>
          <a:p>
            <a:r>
              <a:rPr lang="en-US" sz="2000" dirty="0" smtClean="0">
                <a:latin typeface="Segoe"/>
                <a:cs typeface="Segoe"/>
              </a:rPr>
              <a:t>10/9/2005</a:t>
            </a:r>
            <a:endParaRPr lang="en-US" sz="2000" dirty="0">
              <a:latin typeface="Segoe"/>
              <a:cs typeface="Segoe"/>
            </a:endParaRPr>
          </a:p>
        </p:txBody>
      </p:sp>
      <p:sp>
        <p:nvSpPr>
          <p:cNvPr id="6" name="TextBox 5"/>
          <p:cNvSpPr txBox="1"/>
          <p:nvPr/>
        </p:nvSpPr>
        <p:spPr>
          <a:xfrm>
            <a:off x="8212667" y="6366932"/>
            <a:ext cx="1325678" cy="400110"/>
          </a:xfrm>
          <a:prstGeom prst="rect">
            <a:avLst/>
          </a:prstGeom>
          <a:noFill/>
        </p:spPr>
        <p:txBody>
          <a:bodyPr wrap="none" rtlCol="0">
            <a:spAutoFit/>
          </a:bodyPr>
          <a:lstStyle/>
          <a:p>
            <a:r>
              <a:rPr lang="en-US" sz="2000" dirty="0" smtClean="0">
                <a:latin typeface="Segoe"/>
                <a:cs typeface="Segoe"/>
              </a:rPr>
              <a:t>10/1/2006</a:t>
            </a:r>
            <a:endParaRPr lang="en-US" sz="2000" dirty="0">
              <a:latin typeface="Segoe"/>
              <a:cs typeface="Segoe"/>
            </a:endParaRPr>
          </a:p>
        </p:txBody>
      </p:sp>
      <p:sp>
        <p:nvSpPr>
          <p:cNvPr id="3" name="Content Placeholder 2"/>
          <p:cNvSpPr>
            <a:spLocks noGrp="1"/>
          </p:cNvSpPr>
          <p:nvPr>
            <p:ph sz="quarter" idx="10"/>
          </p:nvPr>
        </p:nvSpPr>
        <p:spPr>
          <a:xfrm>
            <a:off x="938204" y="710893"/>
            <a:ext cx="11525250" cy="897774"/>
          </a:xfrm>
        </p:spPr>
        <p:txBody>
          <a:bodyPr/>
          <a:lstStyle/>
          <a:p>
            <a:r>
              <a:rPr lang="en-US" dirty="0" smtClean="0"/>
              <a:t>Percent of individuals searching for flu symptoms on the Internet in the North East US, irregular reporting</a:t>
            </a:r>
            <a:endParaRPr lang="en-US" dirty="0"/>
          </a:p>
        </p:txBody>
      </p:sp>
    </p:spTree>
    <p:extLst>
      <p:ext uri="{BB962C8B-B14F-4D97-AF65-F5344CB8AC3E}">
        <p14:creationId xmlns:p14="http://schemas.microsoft.com/office/powerpoint/2010/main" val="34842769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smtClean="0"/>
              <a:t>Time Series – trend, seasonality 1d</a:t>
            </a:r>
            <a:endParaRPr lang="en-US" dirty="0"/>
          </a:p>
        </p:txBody>
      </p:sp>
      <p:sp>
        <p:nvSpPr>
          <p:cNvPr id="4" name="Subtitle 3"/>
          <p:cNvSpPr>
            <a:spLocks noGrp="1"/>
          </p:cNvSpPr>
          <p:nvPr>
            <p:ph type="subTitle" idx="1"/>
          </p:nvPr>
        </p:nvSpPr>
        <p:spPr>
          <a:xfrm>
            <a:off x="208016" y="5397221"/>
            <a:ext cx="11983984" cy="1460779"/>
          </a:xfrm>
        </p:spPr>
        <p:txBody>
          <a:bodyPr/>
          <a:lstStyle/>
          <a:p>
            <a:r>
              <a:rPr lang="en-US" dirty="0"/>
              <a:t>Cynthia Rudin | </a:t>
            </a:r>
            <a:r>
              <a:rPr lang="en-US" dirty="0" smtClean="0"/>
              <a:t>Computer Science and Electrical and Computer Engineering, Duke</a:t>
            </a:r>
            <a:endParaRPr lang="en-US" dirty="0"/>
          </a:p>
          <a:p>
            <a:endParaRPr lang="en-US" dirty="0"/>
          </a:p>
        </p:txBody>
      </p:sp>
    </p:spTree>
    <p:extLst>
      <p:ext uri="{BB962C8B-B14F-4D97-AF65-F5344CB8AC3E}">
        <p14:creationId xmlns:p14="http://schemas.microsoft.com/office/powerpoint/2010/main" val="38724784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Decomposition of Time Series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1489608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6" t="8942" r="12626" b="70630"/>
          <a:stretch/>
        </p:blipFill>
        <p:spPr>
          <a:xfrm>
            <a:off x="496976" y="55216"/>
            <a:ext cx="9608188" cy="1601196"/>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Tree>
    <p:extLst>
      <p:ext uri="{BB962C8B-B14F-4D97-AF65-F5344CB8AC3E}">
        <p14:creationId xmlns:p14="http://schemas.microsoft.com/office/powerpoint/2010/main" val="1365818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6" t="9880" r="12794" b="52315"/>
          <a:stretch/>
        </p:blipFill>
        <p:spPr>
          <a:xfrm>
            <a:off x="496976" y="128833"/>
            <a:ext cx="9589782" cy="2963133"/>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Tree>
    <p:extLst>
      <p:ext uri="{BB962C8B-B14F-4D97-AF65-F5344CB8AC3E}">
        <p14:creationId xmlns:p14="http://schemas.microsoft.com/office/powerpoint/2010/main" val="16094784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6" t="9879" r="12962" b="33765"/>
          <a:stretch/>
        </p:blipFill>
        <p:spPr>
          <a:xfrm>
            <a:off x="496976" y="128833"/>
            <a:ext cx="9571375" cy="4417094"/>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Tree>
    <p:extLst>
      <p:ext uri="{BB962C8B-B14F-4D97-AF65-F5344CB8AC3E}">
        <p14:creationId xmlns:p14="http://schemas.microsoft.com/office/powerpoint/2010/main" val="34256906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5" t="8942" r="12794" b="5352"/>
          <a:stretch/>
        </p:blipFill>
        <p:spPr>
          <a:xfrm>
            <a:off x="496975" y="55215"/>
            <a:ext cx="9589783" cy="6717665"/>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Tree>
    <p:extLst>
      <p:ext uri="{BB962C8B-B14F-4D97-AF65-F5344CB8AC3E}">
        <p14:creationId xmlns:p14="http://schemas.microsoft.com/office/powerpoint/2010/main" val="16544849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5" t="8942" r="12794" b="5352"/>
          <a:stretch/>
        </p:blipFill>
        <p:spPr>
          <a:xfrm>
            <a:off x="496975" y="55215"/>
            <a:ext cx="9589783" cy="6717665"/>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
        <p:nvSpPr>
          <p:cNvPr id="6" name="Rectangle 5"/>
          <p:cNvSpPr/>
          <p:nvPr/>
        </p:nvSpPr>
        <p:spPr>
          <a:xfrm>
            <a:off x="324219" y="1675647"/>
            <a:ext cx="10564149" cy="14324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0180" y="4557735"/>
            <a:ext cx="10564149" cy="14324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424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/Loess Regression</a:t>
            </a:r>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485324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might you want to do with time series?</a:t>
            </a:r>
            <a:endParaRPr lang="en-US" dirty="0"/>
          </a:p>
        </p:txBody>
      </p:sp>
      <p:sp>
        <p:nvSpPr>
          <p:cNvPr id="3" name="Content Placeholder 2"/>
          <p:cNvSpPr>
            <a:spLocks noGrp="1"/>
          </p:cNvSpPr>
          <p:nvPr>
            <p:ph sz="quarter" idx="10"/>
          </p:nvPr>
        </p:nvSpPr>
        <p:spPr/>
        <p:txBody>
          <a:bodyPr/>
          <a:lstStyle/>
          <a:p>
            <a:r>
              <a:rPr lang="en-US" dirty="0" smtClean="0"/>
              <a:t>Smoothing – try to recover an underlying series from a noisy one.</a:t>
            </a:r>
          </a:p>
          <a:p>
            <a:r>
              <a:rPr lang="en-US" dirty="0" smtClean="0"/>
              <a:t>Modeling – try to explain how the time series arose</a:t>
            </a:r>
          </a:p>
          <a:p>
            <a:pPr lvl="1"/>
            <a:r>
              <a:rPr lang="en-US" dirty="0" smtClean="0"/>
              <a:t>Models can be useful for intervention.</a:t>
            </a:r>
          </a:p>
          <a:p>
            <a:r>
              <a:rPr lang="en-US" dirty="0" smtClean="0"/>
              <a:t>Forecasting – try to predict the values of the time series in the future</a:t>
            </a:r>
          </a:p>
          <a:p>
            <a:endParaRPr lang="en-US" dirty="0"/>
          </a:p>
        </p:txBody>
      </p:sp>
    </p:spTree>
    <p:extLst>
      <p:ext uri="{BB962C8B-B14F-4D97-AF65-F5344CB8AC3E}">
        <p14:creationId xmlns:p14="http://schemas.microsoft.com/office/powerpoint/2010/main" val="16200740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Lowess</a:t>
            </a:r>
            <a:r>
              <a:rPr lang="en-US" dirty="0" smtClean="0"/>
              <a:t>/Loess Regression</a:t>
            </a:r>
            <a:endParaRPr lang="en-US" dirty="0"/>
          </a:p>
        </p:txBody>
      </p:sp>
      <p:sp>
        <p:nvSpPr>
          <p:cNvPr id="3" name="Content Placeholder 2"/>
          <p:cNvSpPr>
            <a:spLocks noGrp="1"/>
          </p:cNvSpPr>
          <p:nvPr>
            <p:ph sz="quarter" idx="10"/>
          </p:nvPr>
        </p:nvSpPr>
        <p:spPr/>
        <p:txBody>
          <a:bodyPr/>
          <a:lstStyle/>
          <a:p>
            <a:r>
              <a:rPr lang="en-US" dirty="0" err="1" smtClean="0"/>
              <a:t>Lowess</a:t>
            </a:r>
            <a:r>
              <a:rPr lang="en-US" dirty="0" smtClean="0"/>
              <a:t> – locally weighted scatterplot smoother</a:t>
            </a:r>
          </a:p>
          <a:p>
            <a:r>
              <a:rPr lang="en-US" dirty="0" smtClean="0"/>
              <a:t>Loess – local regression</a:t>
            </a:r>
          </a:p>
          <a:p>
            <a:endParaRPr lang="en-US" dirty="0"/>
          </a:p>
          <a:p>
            <a:r>
              <a:rPr lang="en-US" dirty="0" smtClean="0"/>
              <a:t>They are essentially the same thing.</a:t>
            </a:r>
          </a:p>
          <a:p>
            <a:r>
              <a:rPr lang="en-US" dirty="0" smtClean="0"/>
              <a:t>Idea: fit local polynomial models and merge them</a:t>
            </a:r>
          </a:p>
        </p:txBody>
      </p:sp>
    </p:spTree>
    <p:extLst>
      <p:ext uri="{BB962C8B-B14F-4D97-AF65-F5344CB8AC3E}">
        <p14:creationId xmlns:p14="http://schemas.microsoft.com/office/powerpoint/2010/main" val="334771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endParaRPr lang="en-US" dirty="0"/>
          </a:p>
        </p:txBody>
      </p:sp>
      <p:cxnSp>
        <p:nvCxnSpPr>
          <p:cNvPr id="5" name="Straight Arrow Connector 4"/>
          <p:cNvCxnSpPr/>
          <p:nvPr/>
        </p:nvCxnSpPr>
        <p:spPr>
          <a:xfrm flipV="1">
            <a:off x="485625" y="6031679"/>
            <a:ext cx="10926573" cy="37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3375124" y="497289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94266" y="512529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732" y="45382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77816" y="46906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35820" y="4437599"/>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774628" y="540793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5406003" y="3675561"/>
            <a:ext cx="39388" cy="2380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193046" y="503836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671106" y="525588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703001" y="5524834"/>
            <a:ext cx="5265306" cy="651204"/>
            <a:chOff x="2800700" y="3408423"/>
            <a:chExt cx="5265306" cy="651204"/>
          </a:xfrm>
        </p:grpSpPr>
        <p:cxnSp>
          <p:nvCxnSpPr>
            <p:cNvPr id="19" name="Straight Connector 18"/>
            <p:cNvCxnSpPr/>
            <p:nvPr/>
          </p:nvCxnSpPr>
          <p:spPr>
            <a:xfrm flipV="1">
              <a:off x="2800700" y="3711867"/>
              <a:ext cx="5243170" cy="3256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p:cNvCxnSpPr/>
            <p:nvPr/>
          </p:nvCxnSpPr>
          <p:spPr>
            <a:xfrm flipV="1">
              <a:off x="2822836" y="3451384"/>
              <a:ext cx="10431" cy="608243"/>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V="1">
              <a:off x="8055575" y="3408423"/>
              <a:ext cx="10431" cy="608243"/>
            </a:xfrm>
            <a:prstGeom prst="line">
              <a:avLst/>
            </a:prstGeom>
          </p:spPr>
          <p:style>
            <a:lnRef idx="2">
              <a:schemeClr val="accent2"/>
            </a:lnRef>
            <a:fillRef idx="0">
              <a:schemeClr val="accent2"/>
            </a:fillRef>
            <a:effectRef idx="1">
              <a:schemeClr val="accent2"/>
            </a:effectRef>
            <a:fontRef idx="minor">
              <a:schemeClr val="tx1"/>
            </a:fontRef>
          </p:style>
        </p:cxnSp>
      </p:grpSp>
      <p:sp>
        <p:nvSpPr>
          <p:cNvPr id="24" name="Freeform 23"/>
          <p:cNvSpPr/>
          <p:nvPr/>
        </p:nvSpPr>
        <p:spPr>
          <a:xfrm>
            <a:off x="3321760" y="4590406"/>
            <a:ext cx="4689544" cy="1107636"/>
          </a:xfrm>
          <a:custGeom>
            <a:avLst/>
            <a:gdLst>
              <a:gd name="connsiteX0" fmla="*/ 0 w 4689544"/>
              <a:gd name="connsiteY0" fmla="*/ 65708 h 1107636"/>
              <a:gd name="connsiteX1" fmla="*/ 1335218 w 4689544"/>
              <a:gd name="connsiteY1" fmla="*/ 879714 h 1107636"/>
              <a:gd name="connsiteX2" fmla="*/ 2637869 w 4689544"/>
              <a:gd name="connsiteY2" fmla="*/ 587 h 1107636"/>
              <a:gd name="connsiteX3" fmla="*/ 4298749 w 4689544"/>
              <a:gd name="connsiteY3" fmla="*/ 749473 h 1107636"/>
              <a:gd name="connsiteX4" fmla="*/ 4689544 w 4689544"/>
              <a:gd name="connsiteY4" fmla="*/ 1107636 h 110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544" h="1107636">
                <a:moveTo>
                  <a:pt x="0" y="65708"/>
                </a:moveTo>
                <a:cubicBezTo>
                  <a:pt x="447786" y="478138"/>
                  <a:pt x="895573" y="890568"/>
                  <a:pt x="1335218" y="879714"/>
                </a:cubicBezTo>
                <a:cubicBezTo>
                  <a:pt x="1774863" y="868861"/>
                  <a:pt x="2143947" y="22294"/>
                  <a:pt x="2637869" y="587"/>
                </a:cubicBezTo>
                <a:cubicBezTo>
                  <a:pt x="3131791" y="-21120"/>
                  <a:pt x="3956803" y="564965"/>
                  <a:pt x="4298749" y="749473"/>
                </a:cubicBezTo>
                <a:cubicBezTo>
                  <a:pt x="4640695" y="933981"/>
                  <a:pt x="4665119" y="1020808"/>
                  <a:pt x="4689544" y="110763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Oval 24"/>
          <p:cNvSpPr/>
          <p:nvPr/>
        </p:nvSpPr>
        <p:spPr>
          <a:xfrm>
            <a:off x="2237411" y="4906748"/>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717403" y="5059148"/>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536868" y="500411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8955968" y="469931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3890790063"/>
              </p:ext>
            </p:extLst>
          </p:nvPr>
        </p:nvGraphicFramePr>
        <p:xfrm>
          <a:off x="5273675" y="6105525"/>
          <a:ext cx="412750" cy="600075"/>
        </p:xfrm>
        <a:graphic>
          <a:graphicData uri="http://schemas.openxmlformats.org/presentationml/2006/ole">
            <mc:AlternateContent xmlns:mc="http://schemas.openxmlformats.org/markup-compatibility/2006">
              <mc:Choice xmlns:v="urn:schemas-microsoft-com:vml" Requires="v">
                <p:oleObj spid="_x0000_s396783" name="Equation" r:id="rId4" imgW="139700" imgH="203200" progId="Equation.DSMT4">
                  <p:embed/>
                </p:oleObj>
              </mc:Choice>
              <mc:Fallback>
                <p:oleObj name="Equation" r:id="rId4" imgW="139700" imgH="203200" progId="Equation.DSMT4">
                  <p:embed/>
                  <p:pic>
                    <p:nvPicPr>
                      <p:cNvPr id="0" name=""/>
                      <p:cNvPicPr>
                        <a:picLocks noChangeAspect="1" noChangeArrowheads="1"/>
                      </p:cNvPicPr>
                      <p:nvPr/>
                    </p:nvPicPr>
                    <p:blipFill>
                      <a:blip r:embed="rId5"/>
                      <a:srcRect/>
                      <a:stretch>
                        <a:fillRect/>
                      </a:stretch>
                    </p:blipFill>
                    <p:spPr bwMode="auto">
                      <a:xfrm>
                        <a:off x="5273675" y="6105525"/>
                        <a:ext cx="412750" cy="600075"/>
                      </a:xfrm>
                      <a:prstGeom prst="rect">
                        <a:avLst/>
                      </a:prstGeom>
                      <a:noFill/>
                      <a:extLst/>
                    </p:spPr>
                  </p:pic>
                </p:oleObj>
              </mc:Fallback>
            </mc:AlternateContent>
          </a:graphicData>
        </a:graphic>
      </p:graphicFrame>
      <p:cxnSp>
        <p:nvCxnSpPr>
          <p:cNvPr id="14" name="Straight Arrow Connector 13"/>
          <p:cNvCxnSpPr/>
          <p:nvPr/>
        </p:nvCxnSpPr>
        <p:spPr>
          <a:xfrm flipH="1">
            <a:off x="7450667" y="3742267"/>
            <a:ext cx="711200" cy="541867"/>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280400" y="3386668"/>
            <a:ext cx="3468818" cy="584776"/>
          </a:xfrm>
          <a:prstGeom prst="rect">
            <a:avLst/>
          </a:prstGeom>
          <a:noFill/>
        </p:spPr>
        <p:txBody>
          <a:bodyPr wrap="none" rtlCol="0">
            <a:spAutoFit/>
          </a:bodyPr>
          <a:lstStyle/>
          <a:p>
            <a:r>
              <a:rPr lang="en-US" sz="3200" dirty="0" smtClean="0">
                <a:solidFill>
                  <a:srgbClr val="007233"/>
                </a:solidFill>
              </a:rPr>
              <a:t>m points in window</a:t>
            </a:r>
            <a:endParaRPr lang="en-US" sz="3200" dirty="0">
              <a:solidFill>
                <a:srgbClr val="007233"/>
              </a:solidFill>
            </a:endParaRPr>
          </a:p>
        </p:txBody>
      </p:sp>
      <p:cxnSp>
        <p:nvCxnSpPr>
          <p:cNvPr id="28" name="Straight Arrow Connector 27"/>
          <p:cNvCxnSpPr/>
          <p:nvPr/>
        </p:nvCxnSpPr>
        <p:spPr>
          <a:xfrm flipH="1" flipV="1">
            <a:off x="7399867" y="5994400"/>
            <a:ext cx="440267" cy="321733"/>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57067" y="6053091"/>
            <a:ext cx="2562120" cy="584776"/>
          </a:xfrm>
          <a:prstGeom prst="rect">
            <a:avLst/>
          </a:prstGeom>
          <a:noFill/>
        </p:spPr>
        <p:txBody>
          <a:bodyPr wrap="none" rtlCol="0">
            <a:spAutoFit/>
          </a:bodyPr>
          <a:lstStyle/>
          <a:p>
            <a:r>
              <a:rPr lang="en-US" sz="3200" dirty="0" smtClean="0">
                <a:solidFill>
                  <a:srgbClr val="007233"/>
                </a:solidFill>
              </a:rPr>
              <a:t>window </a:t>
            </a:r>
            <a:r>
              <a:rPr lang="en-US" sz="3200" dirty="0" smtClean="0">
                <a:solidFill>
                  <a:srgbClr val="D504CA"/>
                </a:solidFill>
              </a:rPr>
              <a:t>width</a:t>
            </a:r>
            <a:endParaRPr lang="en-US" sz="3200" dirty="0">
              <a:solidFill>
                <a:srgbClr val="D504CA"/>
              </a:solidFill>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2511650137"/>
              </p:ext>
            </p:extLst>
          </p:nvPr>
        </p:nvGraphicFramePr>
        <p:xfrm>
          <a:off x="5597525" y="3522663"/>
          <a:ext cx="376238" cy="374650"/>
        </p:xfrm>
        <a:graphic>
          <a:graphicData uri="http://schemas.openxmlformats.org/presentationml/2006/ole">
            <mc:AlternateContent xmlns:mc="http://schemas.openxmlformats.org/markup-compatibility/2006">
              <mc:Choice xmlns:v="urn:schemas-microsoft-com:vml" Requires="v">
                <p:oleObj spid="_x0000_s396784" name="Equation" r:id="rId6" imgW="127000" imgH="127000" progId="Equation.DSMT4">
                  <p:embed/>
                </p:oleObj>
              </mc:Choice>
              <mc:Fallback>
                <p:oleObj name="Equation" r:id="rId6" imgW="127000" imgH="127000" progId="Equation.DSMT4">
                  <p:embed/>
                  <p:pic>
                    <p:nvPicPr>
                      <p:cNvPr id="0" name=""/>
                      <p:cNvPicPr>
                        <a:picLocks noChangeAspect="1" noChangeArrowheads="1"/>
                      </p:cNvPicPr>
                      <p:nvPr/>
                    </p:nvPicPr>
                    <p:blipFill>
                      <a:blip r:embed="rId7"/>
                      <a:srcRect/>
                      <a:stretch>
                        <a:fillRect/>
                      </a:stretch>
                    </p:blipFill>
                    <p:spPr bwMode="auto">
                      <a:xfrm>
                        <a:off x="5597525" y="3522663"/>
                        <a:ext cx="376238" cy="374650"/>
                      </a:xfrm>
                      <a:prstGeom prst="rect">
                        <a:avLst/>
                      </a:prstGeom>
                      <a:noFill/>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856612532"/>
              </p:ext>
            </p:extLst>
          </p:nvPr>
        </p:nvGraphicFramePr>
        <p:xfrm>
          <a:off x="11485563" y="5792788"/>
          <a:ext cx="300037" cy="412750"/>
        </p:xfrm>
        <a:graphic>
          <a:graphicData uri="http://schemas.openxmlformats.org/presentationml/2006/ole">
            <mc:AlternateContent xmlns:mc="http://schemas.openxmlformats.org/markup-compatibility/2006">
              <mc:Choice xmlns:v="urn:schemas-microsoft-com:vml" Requires="v">
                <p:oleObj spid="_x0000_s396785" name="Equation" r:id="rId8" imgW="101600" imgH="139700" progId="Equation.DSMT4">
                  <p:embed/>
                </p:oleObj>
              </mc:Choice>
              <mc:Fallback>
                <p:oleObj name="Equation" r:id="rId8" imgW="101600" imgH="139700" progId="Equation.DSMT4">
                  <p:embed/>
                  <p:pic>
                    <p:nvPicPr>
                      <p:cNvPr id="0" name=""/>
                      <p:cNvPicPr>
                        <a:picLocks noChangeAspect="1" noChangeArrowheads="1"/>
                      </p:cNvPicPr>
                      <p:nvPr/>
                    </p:nvPicPr>
                    <p:blipFill>
                      <a:blip r:embed="rId9"/>
                      <a:srcRect/>
                      <a:stretch>
                        <a:fillRect/>
                      </a:stretch>
                    </p:blipFill>
                    <p:spPr bwMode="auto">
                      <a:xfrm>
                        <a:off x="11485563" y="5792788"/>
                        <a:ext cx="300037" cy="412750"/>
                      </a:xfrm>
                      <a:prstGeom prst="rect">
                        <a:avLst/>
                      </a:prstGeom>
                      <a:noFill/>
                      <a:extLst/>
                    </p:spPr>
                  </p:pic>
                </p:oleObj>
              </mc:Fallback>
            </mc:AlternateContent>
          </a:graphicData>
        </a:graphic>
      </p:graphicFrame>
    </p:spTree>
    <p:extLst>
      <p:ext uri="{BB962C8B-B14F-4D97-AF65-F5344CB8AC3E}">
        <p14:creationId xmlns:p14="http://schemas.microsoft.com/office/powerpoint/2010/main" val="2768054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xit" presetSubtype="0" fill="hold" grpId="0" nodeType="clickEffect">
                                  <p:stCondLst>
                                    <p:cond delay="0"/>
                                  </p:stCondLst>
                                  <p:childTnLst>
                                    <p:animEffect transition="out" filter="dissolv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grpId="0" nodeType="clickEffect">
                                  <p:stCondLst>
                                    <p:cond delay="0"/>
                                  </p:stCondLst>
                                  <p:childTnLst>
                                    <p:animScale>
                                      <p:cBhvr>
                                        <p:cTn id="84" dur="2000" fill="hold"/>
                                        <p:tgtEl>
                                          <p:spTgt spid="12"/>
                                        </p:tgtEl>
                                      </p:cBhvr>
                                      <p:by x="150000" y="150000"/>
                                    </p:animScale>
                                  </p:childTnLst>
                                </p:cTn>
                              </p:par>
                              <p:par>
                                <p:cTn id="85" presetID="6" presetClass="emph" presetSubtype="0" fill="hold" grpId="0" nodeType="withEffect">
                                  <p:stCondLst>
                                    <p:cond delay="0"/>
                                  </p:stCondLst>
                                  <p:childTnLst>
                                    <p:animScale>
                                      <p:cBhvr>
                                        <p:cTn id="86" dur="2000" fill="hold"/>
                                        <p:tgtEl>
                                          <p:spTgt spid="9"/>
                                        </p:tgtEl>
                                      </p:cBhvr>
                                      <p:by x="150000" y="150000"/>
                                    </p:animScale>
                                  </p:childTnLst>
                                </p:cTn>
                              </p:par>
                              <p:par>
                                <p:cTn id="87" presetID="6" presetClass="emph" presetSubtype="0" fill="hold" grpId="0" nodeType="withEffect">
                                  <p:stCondLst>
                                    <p:cond delay="0"/>
                                  </p:stCondLst>
                                  <p:childTnLst>
                                    <p:animScale>
                                      <p:cBhvr>
                                        <p:cTn id="88" dur="2000" fill="hold"/>
                                        <p:tgtEl>
                                          <p:spTgt spid="10"/>
                                        </p:tgtEl>
                                      </p:cBhvr>
                                      <p:by x="150000" y="150000"/>
                                    </p:animScale>
                                  </p:childTnLst>
                                </p:cTn>
                              </p:par>
                              <p:par>
                                <p:cTn id="89" presetID="6" presetClass="emph" presetSubtype="0" fill="hold" grpId="0" nodeType="withEffect">
                                  <p:stCondLst>
                                    <p:cond delay="0"/>
                                  </p:stCondLst>
                                  <p:childTnLst>
                                    <p:animScale>
                                      <p:cBhvr>
                                        <p:cTn id="90" dur="2000" fill="hold"/>
                                        <p:tgtEl>
                                          <p:spTgt spid="11"/>
                                        </p:tgtEl>
                                      </p:cBhvr>
                                      <p:by x="150000" y="150000"/>
                                    </p:animScale>
                                  </p:childTnLst>
                                </p:cTn>
                              </p:par>
                              <p:par>
                                <p:cTn id="91" presetID="6" presetClass="emph" presetSubtype="0" fill="hold" grpId="0" nodeType="withEffect">
                                  <p:stCondLst>
                                    <p:cond delay="0"/>
                                  </p:stCondLst>
                                  <p:childTnLst>
                                    <p:animScale>
                                      <p:cBhvr>
                                        <p:cTn id="92" dur="2000" fill="hold"/>
                                        <p:tgtEl>
                                          <p:spTgt spid="6"/>
                                        </p:tgtEl>
                                      </p:cBhvr>
                                      <p:by x="50000" y="50000"/>
                                    </p:animScale>
                                  </p:childTnLst>
                                </p:cTn>
                              </p:par>
                              <p:par>
                                <p:cTn id="93" presetID="6" presetClass="emph" presetSubtype="0" fill="hold" grpId="0" nodeType="withEffect">
                                  <p:stCondLst>
                                    <p:cond delay="0"/>
                                  </p:stCondLst>
                                  <p:childTnLst>
                                    <p:animScale>
                                      <p:cBhvr>
                                        <p:cTn id="94" dur="2000" fill="hold"/>
                                        <p:tgtEl>
                                          <p:spTgt spid="17"/>
                                        </p:tgtEl>
                                      </p:cBhvr>
                                      <p:by x="50000" y="50000"/>
                                    </p:animScale>
                                  </p:childTnLst>
                                </p:cTn>
                              </p:par>
                              <p:par>
                                <p:cTn id="95" presetID="6" presetClass="emph" presetSubtype="0" fill="hold" grpId="0" nodeType="withEffect">
                                  <p:stCondLst>
                                    <p:cond delay="0"/>
                                  </p:stCondLst>
                                  <p:childTnLst>
                                    <p:animScale>
                                      <p:cBhvr>
                                        <p:cTn id="96" dur="2000" fill="hold"/>
                                        <p:tgtEl>
                                          <p:spTgt spid="7"/>
                                        </p:tgtEl>
                                      </p:cBhvr>
                                      <p:by x="150000" y="15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left)">
                                      <p:cBhvr>
                                        <p:cTn id="101" dur="1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7" grpId="1" animBg="1"/>
      <p:bldP spid="24" grpId="0" animBg="1"/>
      <p:bldP spid="25" grpId="0" animBg="1"/>
      <p:bldP spid="25" grpId="1" animBg="1"/>
      <p:bldP spid="26" grpId="0" animBg="1"/>
      <p:bldP spid="26" grpId="1" animBg="1"/>
      <p:bldP spid="29" grpId="0" animBg="1"/>
      <p:bldP spid="29" grpId="1" animBg="1"/>
      <p:bldP spid="30" grpId="0" animBg="1"/>
      <p:bldP spid="30" grpId="1" animBg="1"/>
      <p:bldP spid="15"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endParaRPr lang="en-US" dirty="0"/>
          </a:p>
        </p:txBody>
      </p:sp>
      <p:grpSp>
        <p:nvGrpSpPr>
          <p:cNvPr id="9" name="Group 8"/>
          <p:cNvGrpSpPr/>
          <p:nvPr/>
        </p:nvGrpSpPr>
        <p:grpSpPr>
          <a:xfrm>
            <a:off x="1827213" y="3166533"/>
            <a:ext cx="8226425" cy="3691467"/>
            <a:chOff x="1827213" y="3166533"/>
            <a:chExt cx="8226425" cy="3691467"/>
          </a:xfrm>
        </p:grpSpPr>
        <p:pic>
          <p:nvPicPr>
            <p:cNvPr id="10" name="Picture 9" descr="window.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8844" y="3166533"/>
              <a:ext cx="4583289" cy="3437467"/>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490812933"/>
                </p:ext>
              </p:extLst>
            </p:nvPr>
          </p:nvGraphicFramePr>
          <p:xfrm>
            <a:off x="9753600" y="6115050"/>
            <a:ext cx="300038" cy="414338"/>
          </p:xfrm>
          <a:graphic>
            <a:graphicData uri="http://schemas.openxmlformats.org/presentationml/2006/ole">
              <mc:AlternateContent xmlns:mc="http://schemas.openxmlformats.org/markup-compatibility/2006">
                <mc:Choice xmlns:v="urn:schemas-microsoft-com:vml" Requires="v">
                  <p:oleObj spid="_x0000_s1570" name="Equation" r:id="rId5" imgW="101600" imgH="139700" progId="Equation.DSMT4">
                    <p:embed/>
                  </p:oleObj>
                </mc:Choice>
                <mc:Fallback>
                  <p:oleObj name="Equation" r:id="rId5" imgW="101600" imgH="139700" progId="Equation.DSMT4">
                    <p:embed/>
                    <p:pic>
                      <p:nvPicPr>
                        <p:cNvPr id="0" name=""/>
                        <p:cNvPicPr>
                          <a:picLocks noChangeAspect="1" noChangeArrowheads="1"/>
                        </p:cNvPicPr>
                        <p:nvPr/>
                      </p:nvPicPr>
                      <p:blipFill>
                        <a:blip r:embed="rId6"/>
                        <a:srcRect/>
                        <a:stretch>
                          <a:fillRect/>
                        </a:stretch>
                      </p:blipFill>
                      <p:spPr bwMode="auto">
                        <a:xfrm>
                          <a:off x="9753600" y="6115050"/>
                          <a:ext cx="300038" cy="414338"/>
                        </a:xfrm>
                        <a:prstGeom prst="rect">
                          <a:avLst/>
                        </a:prstGeom>
                        <a:noFill/>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14791622"/>
                </p:ext>
              </p:extLst>
            </p:nvPr>
          </p:nvGraphicFramePr>
          <p:xfrm>
            <a:off x="7524750" y="6257925"/>
            <a:ext cx="412750" cy="600075"/>
          </p:xfrm>
          <a:graphic>
            <a:graphicData uri="http://schemas.openxmlformats.org/presentationml/2006/ole">
              <mc:AlternateContent xmlns:mc="http://schemas.openxmlformats.org/markup-compatibility/2006">
                <mc:Choice xmlns:v="urn:schemas-microsoft-com:vml" Requires="v">
                  <p:oleObj spid="_x0000_s1571" name="Equation" r:id="rId7" imgW="139700" imgH="203200" progId="Equation.DSMT4">
                    <p:embed/>
                  </p:oleObj>
                </mc:Choice>
                <mc:Fallback>
                  <p:oleObj name="Equation" r:id="rId7" imgW="139700" imgH="203200" progId="Equation.DSMT4">
                    <p:embed/>
                    <p:pic>
                      <p:nvPicPr>
                        <p:cNvPr id="0" name=""/>
                        <p:cNvPicPr>
                          <a:picLocks noChangeAspect="1" noChangeArrowheads="1"/>
                        </p:cNvPicPr>
                        <p:nvPr/>
                      </p:nvPicPr>
                      <p:blipFill>
                        <a:blip r:embed="rId8"/>
                        <a:srcRect/>
                        <a:stretch>
                          <a:fillRect/>
                        </a:stretch>
                      </p:blipFill>
                      <p:spPr bwMode="auto">
                        <a:xfrm>
                          <a:off x="7524750" y="6257925"/>
                          <a:ext cx="412750" cy="60007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6193589"/>
                </p:ext>
              </p:extLst>
            </p:nvPr>
          </p:nvGraphicFramePr>
          <p:xfrm>
            <a:off x="1827213" y="4273550"/>
            <a:ext cx="3714750" cy="901700"/>
          </p:xfrm>
          <a:graphic>
            <a:graphicData uri="http://schemas.openxmlformats.org/presentationml/2006/ole">
              <mc:AlternateContent xmlns:mc="http://schemas.openxmlformats.org/markup-compatibility/2006">
                <mc:Choice xmlns:v="urn:schemas-microsoft-com:vml" Requires="v">
                  <p:oleObj spid="_x0000_s1572" name="Equation" r:id="rId9" imgW="1257300" imgH="304800" progId="Equation.DSMT4">
                    <p:embed/>
                  </p:oleObj>
                </mc:Choice>
                <mc:Fallback>
                  <p:oleObj name="Equation" r:id="rId9" imgW="1257300" imgH="304800" progId="Equation.DSMT4">
                    <p:embed/>
                    <p:pic>
                      <p:nvPicPr>
                        <p:cNvPr id="0" name=""/>
                        <p:cNvPicPr>
                          <a:picLocks noChangeAspect="1" noChangeArrowheads="1"/>
                        </p:cNvPicPr>
                        <p:nvPr/>
                      </p:nvPicPr>
                      <p:blipFill>
                        <a:blip r:embed="rId10"/>
                        <a:srcRect/>
                        <a:stretch>
                          <a:fillRect/>
                        </a:stretch>
                      </p:blipFill>
                      <p:spPr bwMode="auto">
                        <a:xfrm>
                          <a:off x="1827213" y="4273550"/>
                          <a:ext cx="3714750" cy="901700"/>
                        </a:xfrm>
                        <a:prstGeom prst="rect">
                          <a:avLst/>
                        </a:prstGeom>
                        <a:noFill/>
                        <a:extLst/>
                      </p:spPr>
                    </p:pic>
                  </p:oleObj>
                </mc:Fallback>
              </mc:AlternateContent>
            </a:graphicData>
          </a:graphic>
        </p:graphicFrame>
      </p:grpSp>
    </p:spTree>
    <p:extLst>
      <p:ext uri="{BB962C8B-B14F-4D97-AF65-F5344CB8AC3E}">
        <p14:creationId xmlns:p14="http://schemas.microsoft.com/office/powerpoint/2010/main" val="403986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tri-weight function: </a:t>
            </a:r>
            <a:endParaRPr lang="en-US" dirty="0"/>
          </a:p>
        </p:txBody>
      </p:sp>
      <p:grpSp>
        <p:nvGrpSpPr>
          <p:cNvPr id="4" name="Group 3"/>
          <p:cNvGrpSpPr/>
          <p:nvPr/>
        </p:nvGrpSpPr>
        <p:grpSpPr>
          <a:xfrm>
            <a:off x="1827213" y="2736850"/>
            <a:ext cx="8226425" cy="4121150"/>
            <a:chOff x="1827213" y="2736850"/>
            <a:chExt cx="8226425" cy="4121150"/>
          </a:xfrm>
        </p:grpSpPr>
        <p:pic>
          <p:nvPicPr>
            <p:cNvPr id="14" name="Picture 13" descr="window.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8844" y="3166533"/>
              <a:ext cx="4583289" cy="3437467"/>
            </a:xfrm>
            <a:prstGeom prst="rect">
              <a:avLst/>
            </a:prstGeom>
          </p:spPr>
        </p:pic>
        <p:graphicFrame>
          <p:nvGraphicFramePr>
            <p:cNvPr id="28" name="Object 27"/>
            <p:cNvGraphicFramePr>
              <a:graphicFrameLocks noChangeAspect="1"/>
            </p:cNvGraphicFramePr>
            <p:nvPr>
              <p:extLst>
                <p:ext uri="{D42A27DB-BD31-4B8C-83A1-F6EECF244321}">
                  <p14:modId xmlns:p14="http://schemas.microsoft.com/office/powerpoint/2010/main" val="2946671660"/>
                </p:ext>
              </p:extLst>
            </p:nvPr>
          </p:nvGraphicFramePr>
          <p:xfrm>
            <a:off x="9753600" y="6115050"/>
            <a:ext cx="300038" cy="414338"/>
          </p:xfrm>
          <a:graphic>
            <a:graphicData uri="http://schemas.openxmlformats.org/presentationml/2006/ole">
              <mc:AlternateContent xmlns:mc="http://schemas.openxmlformats.org/markup-compatibility/2006">
                <mc:Choice xmlns:v="urn:schemas-microsoft-com:vml" Requires="v">
                  <p:oleObj spid="_x0000_s438118" name="Equation" r:id="rId5" imgW="101600" imgH="139700" progId="Equation.DSMT4">
                    <p:embed/>
                  </p:oleObj>
                </mc:Choice>
                <mc:Fallback>
                  <p:oleObj name="Equation" r:id="rId5" imgW="101600" imgH="139700" progId="Equation.DSMT4">
                    <p:embed/>
                    <p:pic>
                      <p:nvPicPr>
                        <p:cNvPr id="0" name=""/>
                        <p:cNvPicPr>
                          <a:picLocks noChangeAspect="1" noChangeArrowheads="1"/>
                        </p:cNvPicPr>
                        <p:nvPr/>
                      </p:nvPicPr>
                      <p:blipFill>
                        <a:blip r:embed="rId6"/>
                        <a:srcRect/>
                        <a:stretch>
                          <a:fillRect/>
                        </a:stretch>
                      </p:blipFill>
                      <p:spPr bwMode="auto">
                        <a:xfrm>
                          <a:off x="9753600" y="6115050"/>
                          <a:ext cx="300038" cy="414338"/>
                        </a:xfrm>
                        <a:prstGeom prst="rect">
                          <a:avLst/>
                        </a:prstGeom>
                        <a:noFill/>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920261151"/>
                </p:ext>
              </p:extLst>
            </p:nvPr>
          </p:nvGraphicFramePr>
          <p:xfrm>
            <a:off x="7524750" y="6257925"/>
            <a:ext cx="412750" cy="600075"/>
          </p:xfrm>
          <a:graphic>
            <a:graphicData uri="http://schemas.openxmlformats.org/presentationml/2006/ole">
              <mc:AlternateContent xmlns:mc="http://schemas.openxmlformats.org/markup-compatibility/2006">
                <mc:Choice xmlns:v="urn:schemas-microsoft-com:vml" Requires="v">
                  <p:oleObj spid="_x0000_s438119" name="Equation" r:id="rId7" imgW="139700" imgH="203200" progId="Equation.DSMT4">
                    <p:embed/>
                  </p:oleObj>
                </mc:Choice>
                <mc:Fallback>
                  <p:oleObj name="Equation" r:id="rId7" imgW="139700" imgH="203200" progId="Equation.DSMT4">
                    <p:embed/>
                    <p:pic>
                      <p:nvPicPr>
                        <p:cNvPr id="0" name=""/>
                        <p:cNvPicPr>
                          <a:picLocks noChangeAspect="1" noChangeArrowheads="1"/>
                        </p:cNvPicPr>
                        <p:nvPr/>
                      </p:nvPicPr>
                      <p:blipFill>
                        <a:blip r:embed="rId8"/>
                        <a:srcRect/>
                        <a:stretch>
                          <a:fillRect/>
                        </a:stretch>
                      </p:blipFill>
                      <p:spPr bwMode="auto">
                        <a:xfrm>
                          <a:off x="7524750" y="6257925"/>
                          <a:ext cx="412750" cy="600075"/>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89596452"/>
                </p:ext>
              </p:extLst>
            </p:nvPr>
          </p:nvGraphicFramePr>
          <p:xfrm>
            <a:off x="6045732" y="2736850"/>
            <a:ext cx="3787775" cy="601663"/>
          </p:xfrm>
          <a:graphic>
            <a:graphicData uri="http://schemas.openxmlformats.org/presentationml/2006/ole">
              <mc:AlternateContent xmlns:mc="http://schemas.openxmlformats.org/markup-compatibility/2006">
                <mc:Choice xmlns:v="urn:schemas-microsoft-com:vml" Requires="v">
                  <p:oleObj spid="_x0000_s438120" name="Equation" r:id="rId9" imgW="1282700" imgH="203200" progId="Equation.DSMT4">
                    <p:embed/>
                  </p:oleObj>
                </mc:Choice>
                <mc:Fallback>
                  <p:oleObj name="Equation" r:id="rId9" imgW="1282700" imgH="203200" progId="Equation.DSMT4">
                    <p:embed/>
                    <p:pic>
                      <p:nvPicPr>
                        <p:cNvPr id="0" name=""/>
                        <p:cNvPicPr>
                          <a:picLocks noChangeAspect="1" noChangeArrowheads="1"/>
                        </p:cNvPicPr>
                        <p:nvPr/>
                      </p:nvPicPr>
                      <p:blipFill>
                        <a:blip r:embed="rId10"/>
                        <a:srcRect/>
                        <a:stretch>
                          <a:fillRect/>
                        </a:stretch>
                      </p:blipFill>
                      <p:spPr bwMode="auto">
                        <a:xfrm>
                          <a:off x="6045732" y="2736850"/>
                          <a:ext cx="3787775" cy="601663"/>
                        </a:xfrm>
                        <a:prstGeom prst="rect">
                          <a:avLst/>
                        </a:prstGeom>
                        <a:noFill/>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140442543"/>
                </p:ext>
              </p:extLst>
            </p:nvPr>
          </p:nvGraphicFramePr>
          <p:xfrm>
            <a:off x="1827213" y="4273550"/>
            <a:ext cx="3714750" cy="901700"/>
          </p:xfrm>
          <a:graphic>
            <a:graphicData uri="http://schemas.openxmlformats.org/presentationml/2006/ole">
              <mc:AlternateContent xmlns:mc="http://schemas.openxmlformats.org/markup-compatibility/2006">
                <mc:Choice xmlns:v="urn:schemas-microsoft-com:vml" Requires="v">
                  <p:oleObj spid="_x0000_s438121" name="Equation" r:id="rId11" imgW="1257300" imgH="304800" progId="Equation.DSMT4">
                    <p:embed/>
                  </p:oleObj>
                </mc:Choice>
                <mc:Fallback>
                  <p:oleObj name="Equation" r:id="rId11" imgW="1257300" imgH="304800" progId="Equation.DSMT4">
                    <p:embed/>
                    <p:pic>
                      <p:nvPicPr>
                        <p:cNvPr id="0" name=""/>
                        <p:cNvPicPr>
                          <a:picLocks noChangeAspect="1" noChangeArrowheads="1"/>
                        </p:cNvPicPr>
                        <p:nvPr/>
                      </p:nvPicPr>
                      <p:blipFill>
                        <a:blip r:embed="rId12"/>
                        <a:srcRect/>
                        <a:stretch>
                          <a:fillRect/>
                        </a:stretch>
                      </p:blipFill>
                      <p:spPr bwMode="auto">
                        <a:xfrm>
                          <a:off x="1827213" y="4273550"/>
                          <a:ext cx="3714750" cy="901700"/>
                        </a:xfrm>
                        <a:prstGeom prst="rect">
                          <a:avLst/>
                        </a:prstGeom>
                        <a:noFill/>
                        <a:extLst/>
                      </p:spPr>
                    </p:pic>
                  </p:oleObj>
                </mc:Fallback>
              </mc:AlternateContent>
            </a:graphicData>
          </a:graphic>
        </p:graphicFrame>
      </p:grpSp>
      <p:graphicFrame>
        <p:nvGraphicFramePr>
          <p:cNvPr id="9" name="Object 8"/>
          <p:cNvGraphicFramePr>
            <a:graphicFrameLocks noChangeAspect="1"/>
          </p:cNvGraphicFramePr>
          <p:nvPr>
            <p:extLst>
              <p:ext uri="{D42A27DB-BD31-4B8C-83A1-F6EECF244321}">
                <p14:modId xmlns:p14="http://schemas.microsoft.com/office/powerpoint/2010/main" val="678375140"/>
              </p:ext>
            </p:extLst>
          </p:nvPr>
        </p:nvGraphicFramePr>
        <p:xfrm>
          <a:off x="348191" y="1693334"/>
          <a:ext cx="4930307" cy="1821921"/>
        </p:xfrm>
        <a:graphic>
          <a:graphicData uri="http://schemas.openxmlformats.org/presentationml/2006/ole">
            <mc:AlternateContent xmlns:mc="http://schemas.openxmlformats.org/markup-compatibility/2006">
              <mc:Choice xmlns:v="urn:schemas-microsoft-com:vml" Requires="v">
                <p:oleObj spid="_x0000_s438122" name="Equation" r:id="rId13" imgW="1930400" imgH="711200" progId="Equation.DSMT4">
                  <p:embed/>
                </p:oleObj>
              </mc:Choice>
              <mc:Fallback>
                <p:oleObj name="Equation" r:id="rId13" imgW="1930400" imgH="711200" progId="Equation.DSMT4">
                  <p:embed/>
                  <p:pic>
                    <p:nvPicPr>
                      <p:cNvPr id="0" name=""/>
                      <p:cNvPicPr>
                        <a:picLocks noChangeAspect="1" noChangeArrowheads="1"/>
                      </p:cNvPicPr>
                      <p:nvPr/>
                    </p:nvPicPr>
                    <p:blipFill>
                      <a:blip r:embed="rId14"/>
                      <a:srcRect/>
                      <a:stretch>
                        <a:fillRect/>
                      </a:stretch>
                    </p:blipFill>
                    <p:spPr bwMode="auto">
                      <a:xfrm>
                        <a:off x="348191" y="1693334"/>
                        <a:ext cx="4930307" cy="1821921"/>
                      </a:xfrm>
                      <a:prstGeom prst="rect">
                        <a:avLst/>
                      </a:prstGeom>
                      <a:noFill/>
                      <a:extLst/>
                    </p:spPr>
                  </p:pic>
                </p:oleObj>
              </mc:Fallback>
            </mc:AlternateContent>
          </a:graphicData>
        </a:graphic>
      </p:graphicFrame>
    </p:spTree>
    <p:extLst>
      <p:ext uri="{BB962C8B-B14F-4D97-AF65-F5344CB8AC3E}">
        <p14:creationId xmlns:p14="http://schemas.microsoft.com/office/powerpoint/2010/main" val="791941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tri-weight function: </a:t>
            </a:r>
          </a:p>
          <a:p>
            <a:endParaRPr lang="en-US" dirty="0"/>
          </a:p>
          <a:p>
            <a:endParaRPr lang="en-US" dirty="0" smtClean="0"/>
          </a:p>
          <a:p>
            <a:pPr marL="0" indent="0">
              <a:buNone/>
            </a:pPr>
            <a:endParaRPr lang="en-US" dirty="0" smtClean="0"/>
          </a:p>
          <a:p>
            <a:r>
              <a:rPr lang="en-US" dirty="0" smtClean="0"/>
              <a:t>scaled distance to neighbor </a:t>
            </a:r>
            <a:r>
              <a:rPr lang="en-US" i="1" dirty="0" err="1" smtClean="0">
                <a:latin typeface="Times"/>
                <a:cs typeface="Times"/>
              </a:rPr>
              <a:t>i</a:t>
            </a:r>
            <a:r>
              <a:rPr lang="en-US" dirty="0" smtClean="0"/>
              <a:t> is:</a:t>
            </a:r>
          </a:p>
          <a:p>
            <a:endParaRPr lang="en-US" dirty="0"/>
          </a:p>
          <a:p>
            <a:pPr marL="0" indent="0">
              <a:buNone/>
            </a:pPr>
            <a:endParaRPr lang="en-US" dirty="0"/>
          </a:p>
          <a:p>
            <a:r>
              <a:rPr lang="en-US" dirty="0" smtClean="0"/>
              <a:t>weight for neighbor </a:t>
            </a:r>
            <a:r>
              <a:rPr lang="en-US" i="1" dirty="0" err="1" smtClean="0">
                <a:latin typeface="Times New Roman"/>
                <a:cs typeface="Times New Roman"/>
              </a:rPr>
              <a:t>i</a:t>
            </a:r>
            <a:r>
              <a:rPr lang="en-US" dirty="0" smtClean="0"/>
              <a:t> is: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96508030"/>
              </p:ext>
            </p:extLst>
          </p:nvPr>
        </p:nvGraphicFramePr>
        <p:xfrm>
          <a:off x="348191" y="1693334"/>
          <a:ext cx="4930307" cy="1821921"/>
        </p:xfrm>
        <a:graphic>
          <a:graphicData uri="http://schemas.openxmlformats.org/presentationml/2006/ole">
            <mc:AlternateContent xmlns:mc="http://schemas.openxmlformats.org/markup-compatibility/2006">
              <mc:Choice xmlns:v="urn:schemas-microsoft-com:vml" Requires="v">
                <p:oleObj spid="_x0000_s438806" name="Equation" r:id="rId4" imgW="1930400" imgH="711200" progId="Equation.DSMT4">
                  <p:embed/>
                </p:oleObj>
              </mc:Choice>
              <mc:Fallback>
                <p:oleObj name="Equation" r:id="rId4" imgW="1930400" imgH="711200" progId="Equation.DSMT4">
                  <p:embed/>
                  <p:pic>
                    <p:nvPicPr>
                      <p:cNvPr id="0" name=""/>
                      <p:cNvPicPr>
                        <a:picLocks noChangeAspect="1" noChangeArrowheads="1"/>
                      </p:cNvPicPr>
                      <p:nvPr/>
                    </p:nvPicPr>
                    <p:blipFill>
                      <a:blip r:embed="rId5"/>
                      <a:srcRect/>
                      <a:stretch>
                        <a:fillRect/>
                      </a:stretch>
                    </p:blipFill>
                    <p:spPr bwMode="auto">
                      <a:xfrm>
                        <a:off x="348191" y="1693334"/>
                        <a:ext cx="4930307" cy="1821921"/>
                      </a:xfrm>
                      <a:prstGeom prst="rect">
                        <a:avLst/>
                      </a:prstGeom>
                      <a:noFill/>
                      <a:extLst/>
                    </p:spPr>
                  </p:pic>
                </p:oleObj>
              </mc:Fallback>
            </mc:AlternateContent>
          </a:graphicData>
        </a:graphic>
      </p:graphicFrame>
      <p:grpSp>
        <p:nvGrpSpPr>
          <p:cNvPr id="7" name="Group 6"/>
          <p:cNvGrpSpPr/>
          <p:nvPr/>
        </p:nvGrpSpPr>
        <p:grpSpPr>
          <a:xfrm>
            <a:off x="1106488" y="4470398"/>
            <a:ext cx="6497345" cy="1160516"/>
            <a:chOff x="2207155" y="5063062"/>
            <a:chExt cx="6497345" cy="1160516"/>
          </a:xfrm>
        </p:grpSpPr>
        <p:graphicFrame>
          <p:nvGraphicFramePr>
            <p:cNvPr id="10" name="Object 9"/>
            <p:cNvGraphicFramePr>
              <a:graphicFrameLocks noChangeAspect="1"/>
            </p:cNvGraphicFramePr>
            <p:nvPr>
              <p:extLst>
                <p:ext uri="{D42A27DB-BD31-4B8C-83A1-F6EECF244321}">
                  <p14:modId xmlns:p14="http://schemas.microsoft.com/office/powerpoint/2010/main" val="442836188"/>
                </p:ext>
              </p:extLst>
            </p:nvPr>
          </p:nvGraphicFramePr>
          <p:xfrm>
            <a:off x="2207155" y="5136089"/>
            <a:ext cx="1751012" cy="1009650"/>
          </p:xfrm>
          <a:graphic>
            <a:graphicData uri="http://schemas.openxmlformats.org/presentationml/2006/ole">
              <mc:AlternateContent xmlns:mc="http://schemas.openxmlformats.org/markup-compatibility/2006">
                <mc:Choice xmlns:v="urn:schemas-microsoft-com:vml" Requires="v">
                  <p:oleObj spid="_x0000_s438807" name="Equation" r:id="rId6" imgW="685800" imgH="393700" progId="Equation.DSMT4">
                    <p:embed/>
                  </p:oleObj>
                </mc:Choice>
                <mc:Fallback>
                  <p:oleObj name="Equation" r:id="rId6" imgW="685800" imgH="393700" progId="Equation.DSMT4">
                    <p:embed/>
                    <p:pic>
                      <p:nvPicPr>
                        <p:cNvPr id="0" name=""/>
                        <p:cNvPicPr>
                          <a:picLocks noChangeAspect="1" noChangeArrowheads="1"/>
                        </p:cNvPicPr>
                        <p:nvPr/>
                      </p:nvPicPr>
                      <p:blipFill>
                        <a:blip r:embed="rId7"/>
                        <a:srcRect/>
                        <a:stretch>
                          <a:fillRect/>
                        </a:stretch>
                      </p:blipFill>
                      <p:spPr bwMode="auto">
                        <a:xfrm>
                          <a:off x="2207155" y="5136089"/>
                          <a:ext cx="1751012" cy="1009650"/>
                        </a:xfrm>
                        <a:prstGeom prst="rect">
                          <a:avLst/>
                        </a:prstGeom>
                        <a:noFill/>
                        <a:extLst/>
                      </p:spPr>
                    </p:pic>
                  </p:oleObj>
                </mc:Fallback>
              </mc:AlternateContent>
            </a:graphicData>
          </a:graphic>
        </p:graphicFrame>
        <p:cxnSp>
          <p:nvCxnSpPr>
            <p:cNvPr id="11" name="Straight Arrow Connector 10"/>
            <p:cNvCxnSpPr/>
            <p:nvPr/>
          </p:nvCxnSpPr>
          <p:spPr>
            <a:xfrm flipH="1" flipV="1">
              <a:off x="4063992" y="5350932"/>
              <a:ext cx="948275" cy="67732"/>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6127" y="5063062"/>
              <a:ext cx="3658373" cy="584776"/>
            </a:xfrm>
            <a:prstGeom prst="rect">
              <a:avLst/>
            </a:prstGeom>
            <a:noFill/>
          </p:spPr>
          <p:txBody>
            <a:bodyPr wrap="none" rtlCol="0">
              <a:spAutoFit/>
            </a:bodyPr>
            <a:lstStyle/>
            <a:p>
              <a:r>
                <a:rPr lang="en-US" sz="3200" dirty="0" smtClean="0">
                  <a:solidFill>
                    <a:srgbClr val="007233"/>
                  </a:solidFill>
                </a:rPr>
                <a:t>distance from center </a:t>
              </a:r>
              <a:endParaRPr lang="en-US" sz="3200" dirty="0">
                <a:solidFill>
                  <a:srgbClr val="007233"/>
                </a:solidFill>
              </a:endParaRPr>
            </a:p>
          </p:txBody>
        </p:sp>
        <p:cxnSp>
          <p:nvCxnSpPr>
            <p:cNvPr id="15" name="Straight Arrow Connector 14"/>
            <p:cNvCxnSpPr/>
            <p:nvPr/>
          </p:nvCxnSpPr>
          <p:spPr>
            <a:xfrm flipH="1">
              <a:off x="4097867" y="5909734"/>
              <a:ext cx="1151460" cy="67733"/>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15462" y="5638802"/>
              <a:ext cx="1229223" cy="584776"/>
            </a:xfrm>
            <a:prstGeom prst="rect">
              <a:avLst/>
            </a:prstGeom>
            <a:noFill/>
          </p:spPr>
          <p:txBody>
            <a:bodyPr wrap="none" rtlCol="0">
              <a:spAutoFit/>
            </a:bodyPr>
            <a:lstStyle/>
            <a:p>
              <a:r>
                <a:rPr lang="en-US" sz="3200" dirty="0" smtClean="0">
                  <a:solidFill>
                    <a:srgbClr val="007233"/>
                  </a:solidFill>
                </a:rPr>
                <a:t>scaled </a:t>
              </a:r>
              <a:endParaRPr lang="en-US" sz="3200" dirty="0">
                <a:solidFill>
                  <a:srgbClr val="007233"/>
                </a:solidFill>
              </a:endParaRPr>
            </a:p>
          </p:txBody>
        </p:sp>
      </p:grpSp>
      <p:graphicFrame>
        <p:nvGraphicFramePr>
          <p:cNvPr id="18" name="Object 17"/>
          <p:cNvGraphicFramePr>
            <a:graphicFrameLocks noChangeAspect="1"/>
          </p:cNvGraphicFramePr>
          <p:nvPr>
            <p:extLst>
              <p:ext uri="{D42A27DB-BD31-4B8C-83A1-F6EECF244321}">
                <p14:modId xmlns:p14="http://schemas.microsoft.com/office/powerpoint/2010/main" val="329044363"/>
              </p:ext>
            </p:extLst>
          </p:nvPr>
        </p:nvGraphicFramePr>
        <p:xfrm>
          <a:off x="5069947" y="5727704"/>
          <a:ext cx="1784350" cy="520700"/>
        </p:xfrm>
        <a:graphic>
          <a:graphicData uri="http://schemas.openxmlformats.org/presentationml/2006/ole">
            <mc:AlternateContent xmlns:mc="http://schemas.openxmlformats.org/markup-compatibility/2006">
              <mc:Choice xmlns:v="urn:schemas-microsoft-com:vml" Requires="v">
                <p:oleObj spid="_x0000_s438808" name="Equation" r:id="rId8" imgW="698500" imgH="203200" progId="Equation.DSMT4">
                  <p:embed/>
                </p:oleObj>
              </mc:Choice>
              <mc:Fallback>
                <p:oleObj name="Equation" r:id="rId8" imgW="698500" imgH="203200" progId="Equation.DSMT4">
                  <p:embed/>
                  <p:pic>
                    <p:nvPicPr>
                      <p:cNvPr id="0" name=""/>
                      <p:cNvPicPr>
                        <a:picLocks noChangeAspect="1" noChangeArrowheads="1"/>
                      </p:cNvPicPr>
                      <p:nvPr/>
                    </p:nvPicPr>
                    <p:blipFill>
                      <a:blip r:embed="rId9"/>
                      <a:srcRect/>
                      <a:stretch>
                        <a:fillRect/>
                      </a:stretch>
                    </p:blipFill>
                    <p:spPr bwMode="auto">
                      <a:xfrm>
                        <a:off x="5069947" y="5727704"/>
                        <a:ext cx="1784350" cy="520700"/>
                      </a:xfrm>
                      <a:prstGeom prst="rect">
                        <a:avLst/>
                      </a:prstGeom>
                      <a:noFill/>
                      <a:extLst/>
                    </p:spPr>
                  </p:pic>
                </p:oleObj>
              </mc:Fallback>
            </mc:AlternateContent>
          </a:graphicData>
        </a:graphic>
      </p:graphicFrame>
    </p:spTree>
    <p:extLst>
      <p:ext uri="{BB962C8B-B14F-4D97-AF65-F5344CB8AC3E}">
        <p14:creationId xmlns:p14="http://schemas.microsoft.com/office/powerpoint/2010/main" val="4701078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endParaRPr lang="en-US" dirty="0"/>
          </a:p>
        </p:txBody>
      </p:sp>
      <p:cxnSp>
        <p:nvCxnSpPr>
          <p:cNvPr id="5" name="Straight Arrow Connector 4"/>
          <p:cNvCxnSpPr/>
          <p:nvPr/>
        </p:nvCxnSpPr>
        <p:spPr>
          <a:xfrm flipV="1">
            <a:off x="485625" y="6031679"/>
            <a:ext cx="10926573" cy="37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3375124" y="497289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94266" y="512529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732" y="45382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77816" y="46906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35820" y="4437599"/>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774628" y="540793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5406003" y="3675561"/>
            <a:ext cx="39388" cy="2380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193046" y="503836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671106" y="525588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703001" y="5524834"/>
            <a:ext cx="5265306" cy="651204"/>
            <a:chOff x="2800700" y="3408423"/>
            <a:chExt cx="5265306" cy="651204"/>
          </a:xfrm>
        </p:grpSpPr>
        <p:cxnSp>
          <p:nvCxnSpPr>
            <p:cNvPr id="19" name="Straight Connector 18"/>
            <p:cNvCxnSpPr/>
            <p:nvPr/>
          </p:nvCxnSpPr>
          <p:spPr>
            <a:xfrm flipV="1">
              <a:off x="2800700" y="3711867"/>
              <a:ext cx="5243170" cy="3256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p:cNvCxnSpPr/>
            <p:nvPr/>
          </p:nvCxnSpPr>
          <p:spPr>
            <a:xfrm flipV="1">
              <a:off x="2822836" y="3451384"/>
              <a:ext cx="10431" cy="608243"/>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V="1">
              <a:off x="8055575" y="3408423"/>
              <a:ext cx="10431" cy="608243"/>
            </a:xfrm>
            <a:prstGeom prst="line">
              <a:avLst/>
            </a:prstGeom>
          </p:spPr>
          <p:style>
            <a:lnRef idx="2">
              <a:schemeClr val="accent2"/>
            </a:lnRef>
            <a:fillRef idx="0">
              <a:schemeClr val="accent2"/>
            </a:fillRef>
            <a:effectRef idx="1">
              <a:schemeClr val="accent2"/>
            </a:effectRef>
            <a:fontRef idx="minor">
              <a:schemeClr val="tx1"/>
            </a:fontRef>
          </p:style>
        </p:cxnSp>
      </p:grpSp>
      <p:sp>
        <p:nvSpPr>
          <p:cNvPr id="24" name="Freeform 23"/>
          <p:cNvSpPr/>
          <p:nvPr/>
        </p:nvSpPr>
        <p:spPr>
          <a:xfrm>
            <a:off x="3321760" y="4590406"/>
            <a:ext cx="4689544" cy="1107636"/>
          </a:xfrm>
          <a:custGeom>
            <a:avLst/>
            <a:gdLst>
              <a:gd name="connsiteX0" fmla="*/ 0 w 4689544"/>
              <a:gd name="connsiteY0" fmla="*/ 65708 h 1107636"/>
              <a:gd name="connsiteX1" fmla="*/ 1335218 w 4689544"/>
              <a:gd name="connsiteY1" fmla="*/ 879714 h 1107636"/>
              <a:gd name="connsiteX2" fmla="*/ 2637869 w 4689544"/>
              <a:gd name="connsiteY2" fmla="*/ 587 h 1107636"/>
              <a:gd name="connsiteX3" fmla="*/ 4298749 w 4689544"/>
              <a:gd name="connsiteY3" fmla="*/ 749473 h 1107636"/>
              <a:gd name="connsiteX4" fmla="*/ 4689544 w 4689544"/>
              <a:gd name="connsiteY4" fmla="*/ 1107636 h 110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544" h="1107636">
                <a:moveTo>
                  <a:pt x="0" y="65708"/>
                </a:moveTo>
                <a:cubicBezTo>
                  <a:pt x="447786" y="478138"/>
                  <a:pt x="895573" y="890568"/>
                  <a:pt x="1335218" y="879714"/>
                </a:cubicBezTo>
                <a:cubicBezTo>
                  <a:pt x="1774863" y="868861"/>
                  <a:pt x="2143947" y="22294"/>
                  <a:pt x="2637869" y="587"/>
                </a:cubicBezTo>
                <a:cubicBezTo>
                  <a:pt x="3131791" y="-21120"/>
                  <a:pt x="3956803" y="564965"/>
                  <a:pt x="4298749" y="749473"/>
                </a:cubicBezTo>
                <a:cubicBezTo>
                  <a:pt x="4640695" y="933981"/>
                  <a:pt x="4665119" y="1020808"/>
                  <a:pt x="4689544" y="110763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Oval 24"/>
          <p:cNvSpPr/>
          <p:nvPr/>
        </p:nvSpPr>
        <p:spPr>
          <a:xfrm>
            <a:off x="2237411" y="4906748"/>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717403" y="5059148"/>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536868" y="500411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8955968" y="4699315"/>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129207834"/>
              </p:ext>
            </p:extLst>
          </p:nvPr>
        </p:nvGraphicFramePr>
        <p:xfrm>
          <a:off x="5273675" y="6105525"/>
          <a:ext cx="412750" cy="600075"/>
        </p:xfrm>
        <a:graphic>
          <a:graphicData uri="http://schemas.openxmlformats.org/presentationml/2006/ole">
            <mc:AlternateContent xmlns:mc="http://schemas.openxmlformats.org/markup-compatibility/2006">
              <mc:Choice xmlns:v="urn:schemas-microsoft-com:vml" Requires="v">
                <p:oleObj spid="_x0000_s439777" name="Equation" r:id="rId4" imgW="139700" imgH="203200" progId="Equation.DSMT4">
                  <p:embed/>
                </p:oleObj>
              </mc:Choice>
              <mc:Fallback>
                <p:oleObj name="Equation" r:id="rId4" imgW="139700" imgH="203200" progId="Equation.DSMT4">
                  <p:embed/>
                  <p:pic>
                    <p:nvPicPr>
                      <p:cNvPr id="0" name=""/>
                      <p:cNvPicPr>
                        <a:picLocks noChangeAspect="1" noChangeArrowheads="1"/>
                      </p:cNvPicPr>
                      <p:nvPr/>
                    </p:nvPicPr>
                    <p:blipFill>
                      <a:blip r:embed="rId5"/>
                      <a:srcRect/>
                      <a:stretch>
                        <a:fillRect/>
                      </a:stretch>
                    </p:blipFill>
                    <p:spPr bwMode="auto">
                      <a:xfrm>
                        <a:off x="5273675" y="6105525"/>
                        <a:ext cx="412750" cy="600075"/>
                      </a:xfrm>
                      <a:prstGeom prst="rect">
                        <a:avLst/>
                      </a:prstGeom>
                      <a:noFill/>
                      <a:extLst/>
                    </p:spPr>
                  </p:pic>
                </p:oleObj>
              </mc:Fallback>
            </mc:AlternateContent>
          </a:graphicData>
        </a:graphic>
      </p:graphicFrame>
      <p:cxnSp>
        <p:nvCxnSpPr>
          <p:cNvPr id="14" name="Straight Arrow Connector 13"/>
          <p:cNvCxnSpPr/>
          <p:nvPr/>
        </p:nvCxnSpPr>
        <p:spPr>
          <a:xfrm flipH="1">
            <a:off x="7450667" y="3742267"/>
            <a:ext cx="711200" cy="541867"/>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280400" y="3386668"/>
            <a:ext cx="3468818" cy="584776"/>
          </a:xfrm>
          <a:prstGeom prst="rect">
            <a:avLst/>
          </a:prstGeom>
          <a:noFill/>
        </p:spPr>
        <p:txBody>
          <a:bodyPr wrap="none" rtlCol="0">
            <a:spAutoFit/>
          </a:bodyPr>
          <a:lstStyle/>
          <a:p>
            <a:r>
              <a:rPr lang="en-US" sz="3200" dirty="0" smtClean="0">
                <a:solidFill>
                  <a:srgbClr val="007233"/>
                </a:solidFill>
              </a:rPr>
              <a:t>m points in window</a:t>
            </a:r>
            <a:endParaRPr lang="en-US" sz="3200" dirty="0">
              <a:solidFill>
                <a:srgbClr val="007233"/>
              </a:solidFill>
            </a:endParaRPr>
          </a:p>
        </p:txBody>
      </p:sp>
      <p:cxnSp>
        <p:nvCxnSpPr>
          <p:cNvPr id="28" name="Straight Arrow Connector 27"/>
          <p:cNvCxnSpPr/>
          <p:nvPr/>
        </p:nvCxnSpPr>
        <p:spPr>
          <a:xfrm flipH="1" flipV="1">
            <a:off x="7399867" y="5994400"/>
            <a:ext cx="440267" cy="321733"/>
          </a:xfrm>
          <a:prstGeom prst="straightConnector1">
            <a:avLst/>
          </a:prstGeom>
          <a:ln w="76200" cmpd="sng">
            <a:solidFill>
              <a:srgbClr val="007233"/>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57067" y="6053091"/>
            <a:ext cx="2562120" cy="584776"/>
          </a:xfrm>
          <a:prstGeom prst="rect">
            <a:avLst/>
          </a:prstGeom>
          <a:noFill/>
        </p:spPr>
        <p:txBody>
          <a:bodyPr wrap="none" rtlCol="0">
            <a:spAutoFit/>
          </a:bodyPr>
          <a:lstStyle/>
          <a:p>
            <a:r>
              <a:rPr lang="en-US" sz="3200" dirty="0" smtClean="0">
                <a:solidFill>
                  <a:srgbClr val="007233"/>
                </a:solidFill>
              </a:rPr>
              <a:t>window </a:t>
            </a:r>
            <a:r>
              <a:rPr lang="en-US" sz="3200" dirty="0" smtClean="0">
                <a:solidFill>
                  <a:srgbClr val="D504CA"/>
                </a:solidFill>
              </a:rPr>
              <a:t>width</a:t>
            </a:r>
            <a:endParaRPr lang="en-US" sz="3200" dirty="0">
              <a:solidFill>
                <a:srgbClr val="D504CA"/>
              </a:solidFill>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2230562546"/>
              </p:ext>
            </p:extLst>
          </p:nvPr>
        </p:nvGraphicFramePr>
        <p:xfrm>
          <a:off x="5597525" y="3522663"/>
          <a:ext cx="376238" cy="374650"/>
        </p:xfrm>
        <a:graphic>
          <a:graphicData uri="http://schemas.openxmlformats.org/presentationml/2006/ole">
            <mc:AlternateContent xmlns:mc="http://schemas.openxmlformats.org/markup-compatibility/2006">
              <mc:Choice xmlns:v="urn:schemas-microsoft-com:vml" Requires="v">
                <p:oleObj spid="_x0000_s439778" name="Equation" r:id="rId6" imgW="127000" imgH="127000" progId="Equation.DSMT4">
                  <p:embed/>
                </p:oleObj>
              </mc:Choice>
              <mc:Fallback>
                <p:oleObj name="Equation" r:id="rId6" imgW="127000" imgH="127000" progId="Equation.DSMT4">
                  <p:embed/>
                  <p:pic>
                    <p:nvPicPr>
                      <p:cNvPr id="0" name=""/>
                      <p:cNvPicPr>
                        <a:picLocks noChangeAspect="1" noChangeArrowheads="1"/>
                      </p:cNvPicPr>
                      <p:nvPr/>
                    </p:nvPicPr>
                    <p:blipFill>
                      <a:blip r:embed="rId7"/>
                      <a:srcRect/>
                      <a:stretch>
                        <a:fillRect/>
                      </a:stretch>
                    </p:blipFill>
                    <p:spPr bwMode="auto">
                      <a:xfrm>
                        <a:off x="5597525" y="3522663"/>
                        <a:ext cx="376238" cy="374650"/>
                      </a:xfrm>
                      <a:prstGeom prst="rect">
                        <a:avLst/>
                      </a:prstGeom>
                      <a:noFill/>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500063342"/>
              </p:ext>
            </p:extLst>
          </p:nvPr>
        </p:nvGraphicFramePr>
        <p:xfrm>
          <a:off x="11485563" y="5792788"/>
          <a:ext cx="300037" cy="412750"/>
        </p:xfrm>
        <a:graphic>
          <a:graphicData uri="http://schemas.openxmlformats.org/presentationml/2006/ole">
            <mc:AlternateContent xmlns:mc="http://schemas.openxmlformats.org/markup-compatibility/2006">
              <mc:Choice xmlns:v="urn:schemas-microsoft-com:vml" Requires="v">
                <p:oleObj spid="_x0000_s439779" name="Equation" r:id="rId8" imgW="101600" imgH="139700" progId="Equation.DSMT4">
                  <p:embed/>
                </p:oleObj>
              </mc:Choice>
              <mc:Fallback>
                <p:oleObj name="Equation" r:id="rId8" imgW="101600" imgH="139700" progId="Equation.DSMT4">
                  <p:embed/>
                  <p:pic>
                    <p:nvPicPr>
                      <p:cNvPr id="0" name=""/>
                      <p:cNvPicPr>
                        <a:picLocks noChangeAspect="1" noChangeArrowheads="1"/>
                      </p:cNvPicPr>
                      <p:nvPr/>
                    </p:nvPicPr>
                    <p:blipFill>
                      <a:blip r:embed="rId9"/>
                      <a:srcRect/>
                      <a:stretch>
                        <a:fillRect/>
                      </a:stretch>
                    </p:blipFill>
                    <p:spPr bwMode="auto">
                      <a:xfrm>
                        <a:off x="11485563" y="5792788"/>
                        <a:ext cx="300037" cy="412750"/>
                      </a:xfrm>
                      <a:prstGeom prst="rect">
                        <a:avLst/>
                      </a:prstGeom>
                      <a:noFill/>
                      <a:extLst/>
                    </p:spPr>
                  </p:pic>
                </p:oleObj>
              </mc:Fallback>
            </mc:AlternateContent>
          </a:graphicData>
        </a:graphic>
      </p:graphicFrame>
    </p:spTree>
    <p:extLst>
      <p:ext uri="{BB962C8B-B14F-4D97-AF65-F5344CB8AC3E}">
        <p14:creationId xmlns:p14="http://schemas.microsoft.com/office/powerpoint/2010/main" val="3391449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par>
                                <p:cTn id="12" presetID="9" presetClass="exit" presetSubtype="0" fill="hold" grpId="0" nodeType="withEffect">
                                  <p:stCondLst>
                                    <p:cond delay="0"/>
                                  </p:stCondLst>
                                  <p:childTnLst>
                                    <p:animEffect transition="out" filter="dissolve">
                                      <p:cBhvr>
                                        <p:cTn id="13" dur="500"/>
                                        <p:tgtEl>
                                          <p:spTgt spid="26"/>
                                        </p:tgtEl>
                                      </p:cBhvr>
                                    </p:animEffect>
                                    <p:set>
                                      <p:cBhvr>
                                        <p:cTn id="14" dur="1" fill="hold">
                                          <p:stCondLst>
                                            <p:cond delay="499"/>
                                          </p:stCondLst>
                                        </p:cTn>
                                        <p:tgtEl>
                                          <p:spTgt spid="26"/>
                                        </p:tgtEl>
                                        <p:attrNameLst>
                                          <p:attrName>style.visibility</p:attrName>
                                        </p:attrNameLst>
                                      </p:cBhvr>
                                      <p:to>
                                        <p:strVal val="hidden"/>
                                      </p:to>
                                    </p:set>
                                  </p:childTnLst>
                                </p:cTn>
                              </p:par>
                              <p:par>
                                <p:cTn id="15" presetID="9" presetClass="exit" presetSubtype="0" fill="hold" grpId="0" nodeType="withEffect">
                                  <p:stCondLst>
                                    <p:cond delay="0"/>
                                  </p:stCondLst>
                                  <p:childTnLst>
                                    <p:animEffect transition="out" filter="dissolve">
                                      <p:cBhvr>
                                        <p:cTn id="16" dur="500"/>
                                        <p:tgtEl>
                                          <p:spTgt spid="29"/>
                                        </p:tgtEl>
                                      </p:cBhvr>
                                    </p:animEffect>
                                    <p:set>
                                      <p:cBhvr>
                                        <p:cTn id="17" dur="1" fill="hold">
                                          <p:stCondLst>
                                            <p:cond delay="499"/>
                                          </p:stCondLst>
                                        </p:cTn>
                                        <p:tgtEl>
                                          <p:spTgt spid="29"/>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0" nodeType="clickEffect">
                                  <p:stCondLst>
                                    <p:cond delay="0"/>
                                  </p:stCondLst>
                                  <p:childTnLst>
                                    <p:animScale>
                                      <p:cBhvr>
                                        <p:cTn id="24" dur="2000" fill="hold"/>
                                        <p:tgtEl>
                                          <p:spTgt spid="12"/>
                                        </p:tgtEl>
                                      </p:cBhvr>
                                      <p:by x="150000" y="150000"/>
                                    </p:animScale>
                                  </p:childTnLst>
                                </p:cTn>
                              </p:par>
                              <p:par>
                                <p:cTn id="25" presetID="6" presetClass="emph" presetSubtype="0" fill="hold" grpId="0" nodeType="withEffect">
                                  <p:stCondLst>
                                    <p:cond delay="0"/>
                                  </p:stCondLst>
                                  <p:childTnLst>
                                    <p:animScale>
                                      <p:cBhvr>
                                        <p:cTn id="26" dur="2000" fill="hold"/>
                                        <p:tgtEl>
                                          <p:spTgt spid="9"/>
                                        </p:tgtEl>
                                      </p:cBhvr>
                                      <p:by x="150000" y="150000"/>
                                    </p:animScale>
                                  </p:childTnLst>
                                </p:cTn>
                              </p:par>
                              <p:par>
                                <p:cTn id="27" presetID="6" presetClass="emph" presetSubtype="0" fill="hold" grpId="0" nodeType="withEffect">
                                  <p:stCondLst>
                                    <p:cond delay="0"/>
                                  </p:stCondLst>
                                  <p:childTnLst>
                                    <p:animScale>
                                      <p:cBhvr>
                                        <p:cTn id="28" dur="2000" fill="hold"/>
                                        <p:tgtEl>
                                          <p:spTgt spid="10"/>
                                        </p:tgtEl>
                                      </p:cBhvr>
                                      <p:by x="150000" y="150000"/>
                                    </p:animScale>
                                  </p:childTnLst>
                                </p:cTn>
                              </p:par>
                              <p:par>
                                <p:cTn id="29" presetID="6" presetClass="emph" presetSubtype="0" fill="hold" grpId="0" nodeType="withEffect">
                                  <p:stCondLst>
                                    <p:cond delay="0"/>
                                  </p:stCondLst>
                                  <p:childTnLst>
                                    <p:animScale>
                                      <p:cBhvr>
                                        <p:cTn id="30" dur="2000" fill="hold"/>
                                        <p:tgtEl>
                                          <p:spTgt spid="11"/>
                                        </p:tgtEl>
                                      </p:cBhvr>
                                      <p:by x="150000" y="150000"/>
                                    </p:animScale>
                                  </p:childTnLst>
                                </p:cTn>
                              </p:par>
                              <p:par>
                                <p:cTn id="31" presetID="6" presetClass="emph" presetSubtype="0" fill="hold" grpId="0" nodeType="withEffect">
                                  <p:stCondLst>
                                    <p:cond delay="0"/>
                                  </p:stCondLst>
                                  <p:childTnLst>
                                    <p:animScale>
                                      <p:cBhvr>
                                        <p:cTn id="32" dur="2000" fill="hold"/>
                                        <p:tgtEl>
                                          <p:spTgt spid="6"/>
                                        </p:tgtEl>
                                      </p:cBhvr>
                                      <p:by x="50000" y="50000"/>
                                    </p:animScale>
                                  </p:childTnLst>
                                </p:cTn>
                              </p:par>
                              <p:par>
                                <p:cTn id="33" presetID="6" presetClass="emph" presetSubtype="0" fill="hold" grpId="0" nodeType="withEffect">
                                  <p:stCondLst>
                                    <p:cond delay="0"/>
                                  </p:stCondLst>
                                  <p:childTnLst>
                                    <p:animScale>
                                      <p:cBhvr>
                                        <p:cTn id="34" dur="2000" fill="hold"/>
                                        <p:tgtEl>
                                          <p:spTgt spid="17"/>
                                        </p:tgtEl>
                                      </p:cBhvr>
                                      <p:by x="50000" y="50000"/>
                                    </p:animScale>
                                  </p:childTnLst>
                                </p:cTn>
                              </p:par>
                              <p:par>
                                <p:cTn id="35" presetID="6" presetClass="emph" presetSubtype="0" fill="hold" grpId="0" nodeType="withEffect">
                                  <p:stCondLst>
                                    <p:cond delay="0"/>
                                  </p:stCondLst>
                                  <p:childTnLst>
                                    <p:animScale>
                                      <p:cBhvr>
                                        <p:cTn id="36" dur="2000" fill="hold"/>
                                        <p:tgtEl>
                                          <p:spTgt spid="7"/>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1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7" grpId="0" animBg="1"/>
      <p:bldP spid="24" grpId="0" animBg="1"/>
      <p:bldP spid="25" grpId="0" animBg="1"/>
      <p:bldP spid="26" grpId="0" animBg="1"/>
      <p:bldP spid="29"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857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p>
          <a:p>
            <a:r>
              <a:rPr lang="en-US" dirty="0" smtClean="0"/>
              <a:t>Step 3: Do regression. Use polynomial terms. Use the weights from Step 2.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415579301"/>
              </p:ext>
            </p:extLst>
          </p:nvPr>
        </p:nvGraphicFramePr>
        <p:xfrm>
          <a:off x="306916" y="6858000"/>
          <a:ext cx="11037888" cy="773113"/>
        </p:xfrm>
        <a:graphic>
          <a:graphicData uri="http://schemas.openxmlformats.org/presentationml/2006/ole">
            <mc:AlternateContent xmlns:mc="http://schemas.openxmlformats.org/markup-compatibility/2006">
              <mc:Choice xmlns:v="urn:schemas-microsoft-com:vml" Requires="v">
                <p:oleObj spid="_x0000_s395463" name="Equation" r:id="rId4" imgW="3987800" imgH="279400" progId="Equation.DSMT4">
                  <p:embed/>
                </p:oleObj>
              </mc:Choice>
              <mc:Fallback>
                <p:oleObj name="Equation" r:id="rId4" imgW="3987800" imgH="279400" progId="Equation.DSMT4">
                  <p:embed/>
                  <p:pic>
                    <p:nvPicPr>
                      <p:cNvPr id="0" name=""/>
                      <p:cNvPicPr>
                        <a:picLocks noChangeAspect="1" noChangeArrowheads="1"/>
                      </p:cNvPicPr>
                      <p:nvPr/>
                    </p:nvPicPr>
                    <p:blipFill>
                      <a:blip r:embed="rId5"/>
                      <a:srcRect/>
                      <a:stretch>
                        <a:fillRect/>
                      </a:stretch>
                    </p:blipFill>
                    <p:spPr bwMode="auto">
                      <a:xfrm>
                        <a:off x="306916" y="6858000"/>
                        <a:ext cx="11037888" cy="773113"/>
                      </a:xfrm>
                      <a:prstGeom prst="rect">
                        <a:avLst/>
                      </a:prstGeom>
                      <a:noFill/>
                      <a:extLst/>
                    </p:spPr>
                  </p:pic>
                </p:oleObj>
              </mc:Fallback>
            </mc:AlternateContent>
          </a:graphicData>
        </a:graphic>
      </p:graphicFrame>
    </p:spTree>
    <p:extLst>
      <p:ext uri="{BB962C8B-B14F-4D97-AF65-F5344CB8AC3E}">
        <p14:creationId xmlns:p14="http://schemas.microsoft.com/office/powerpoint/2010/main" val="2785886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14280" y="203200"/>
            <a:ext cx="11525250" cy="6654800"/>
          </a:xfrm>
        </p:spPr>
        <p:txBody>
          <a:bodyPr/>
          <a:lstStyle/>
          <a:p>
            <a:r>
              <a:rPr lang="en-US" dirty="0" smtClean="0"/>
              <a:t>Taylor’s theorem from calculus:</a:t>
            </a:r>
            <a:endParaRPr lang="en-US" dirty="0"/>
          </a:p>
        </p:txBody>
      </p:sp>
      <p:cxnSp>
        <p:nvCxnSpPr>
          <p:cNvPr id="5" name="Straight Arrow Connector 4"/>
          <p:cNvCxnSpPr/>
          <p:nvPr/>
        </p:nvCxnSpPr>
        <p:spPr>
          <a:xfrm flipV="1">
            <a:off x="485625" y="6031679"/>
            <a:ext cx="10926573" cy="37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3375125" y="4972895"/>
            <a:ext cx="180876" cy="1748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94266" y="5125294"/>
            <a:ext cx="296267" cy="2595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571067" y="4334933"/>
            <a:ext cx="491066" cy="4194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77816" y="46906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35820" y="4437599"/>
            <a:ext cx="354447" cy="3206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774628" y="5407934"/>
            <a:ext cx="339239" cy="3324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207250" y="5086350"/>
            <a:ext cx="165100" cy="1460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746999" y="5367867"/>
            <a:ext cx="76201" cy="804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3321760" y="4590406"/>
            <a:ext cx="4689544" cy="1107636"/>
          </a:xfrm>
          <a:custGeom>
            <a:avLst/>
            <a:gdLst>
              <a:gd name="connsiteX0" fmla="*/ 0 w 4689544"/>
              <a:gd name="connsiteY0" fmla="*/ 65708 h 1107636"/>
              <a:gd name="connsiteX1" fmla="*/ 1335218 w 4689544"/>
              <a:gd name="connsiteY1" fmla="*/ 879714 h 1107636"/>
              <a:gd name="connsiteX2" fmla="*/ 2637869 w 4689544"/>
              <a:gd name="connsiteY2" fmla="*/ 587 h 1107636"/>
              <a:gd name="connsiteX3" fmla="*/ 4298749 w 4689544"/>
              <a:gd name="connsiteY3" fmla="*/ 749473 h 1107636"/>
              <a:gd name="connsiteX4" fmla="*/ 4689544 w 4689544"/>
              <a:gd name="connsiteY4" fmla="*/ 1107636 h 110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544" h="1107636">
                <a:moveTo>
                  <a:pt x="0" y="65708"/>
                </a:moveTo>
                <a:cubicBezTo>
                  <a:pt x="447786" y="478138"/>
                  <a:pt x="895573" y="890568"/>
                  <a:pt x="1335218" y="879714"/>
                </a:cubicBezTo>
                <a:cubicBezTo>
                  <a:pt x="1774863" y="868861"/>
                  <a:pt x="2143947" y="22294"/>
                  <a:pt x="2637869" y="587"/>
                </a:cubicBezTo>
                <a:cubicBezTo>
                  <a:pt x="3131791" y="-21120"/>
                  <a:pt x="3956803" y="564965"/>
                  <a:pt x="4298749" y="749473"/>
                </a:cubicBezTo>
                <a:cubicBezTo>
                  <a:pt x="4640695" y="933981"/>
                  <a:pt x="4665119" y="1020808"/>
                  <a:pt x="4689544" y="110763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717403" y="4699315"/>
            <a:ext cx="7481730" cy="576045"/>
            <a:chOff x="1717403" y="4699315"/>
            <a:chExt cx="7481730" cy="576045"/>
          </a:xfrm>
        </p:grpSpPr>
        <p:sp>
          <p:nvSpPr>
            <p:cNvPr id="25" name="Oval 24"/>
            <p:cNvSpPr/>
            <p:nvPr/>
          </p:nvSpPr>
          <p:spPr>
            <a:xfrm>
              <a:off x="2237411" y="4906748"/>
              <a:ext cx="243165" cy="2162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Oval 25"/>
            <p:cNvSpPr/>
            <p:nvPr/>
          </p:nvSpPr>
          <p:spPr>
            <a:xfrm>
              <a:off x="1717403" y="5059148"/>
              <a:ext cx="243165" cy="2162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Oval 28"/>
            <p:cNvSpPr/>
            <p:nvPr/>
          </p:nvSpPr>
          <p:spPr>
            <a:xfrm>
              <a:off x="8536868" y="5004115"/>
              <a:ext cx="243165" cy="2162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Oval 29"/>
            <p:cNvSpPr/>
            <p:nvPr/>
          </p:nvSpPr>
          <p:spPr>
            <a:xfrm>
              <a:off x="8955968" y="4699315"/>
              <a:ext cx="243165" cy="2162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aphicFrame>
        <p:nvGraphicFramePr>
          <p:cNvPr id="32" name="Object 31"/>
          <p:cNvGraphicFramePr>
            <a:graphicFrameLocks noChangeAspect="1"/>
          </p:cNvGraphicFramePr>
          <p:nvPr>
            <p:extLst>
              <p:ext uri="{D42A27DB-BD31-4B8C-83A1-F6EECF244321}">
                <p14:modId xmlns:p14="http://schemas.microsoft.com/office/powerpoint/2010/main" val="3952259097"/>
              </p:ext>
            </p:extLst>
          </p:nvPr>
        </p:nvGraphicFramePr>
        <p:xfrm>
          <a:off x="5273675" y="6105525"/>
          <a:ext cx="412750" cy="600075"/>
        </p:xfrm>
        <a:graphic>
          <a:graphicData uri="http://schemas.openxmlformats.org/presentationml/2006/ole">
            <mc:AlternateContent xmlns:mc="http://schemas.openxmlformats.org/markup-compatibility/2006">
              <mc:Choice xmlns:v="urn:schemas-microsoft-com:vml" Requires="v">
                <p:oleObj spid="_x0000_s442053" name="Equation" r:id="rId4" imgW="139700" imgH="203200" progId="Equation.DSMT4">
                  <p:embed/>
                </p:oleObj>
              </mc:Choice>
              <mc:Fallback>
                <p:oleObj name="Equation" r:id="rId4" imgW="139700" imgH="203200" progId="Equation.DSMT4">
                  <p:embed/>
                  <p:pic>
                    <p:nvPicPr>
                      <p:cNvPr id="0" name=""/>
                      <p:cNvPicPr>
                        <a:picLocks noChangeAspect="1" noChangeArrowheads="1"/>
                      </p:cNvPicPr>
                      <p:nvPr/>
                    </p:nvPicPr>
                    <p:blipFill>
                      <a:blip r:embed="rId5"/>
                      <a:srcRect/>
                      <a:stretch>
                        <a:fillRect/>
                      </a:stretch>
                    </p:blipFill>
                    <p:spPr bwMode="auto">
                      <a:xfrm>
                        <a:off x="5273675" y="6105525"/>
                        <a:ext cx="412750" cy="600075"/>
                      </a:xfrm>
                      <a:prstGeom prst="rect">
                        <a:avLst/>
                      </a:prstGeom>
                      <a:noFill/>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4193765795"/>
              </p:ext>
            </p:extLst>
          </p:nvPr>
        </p:nvGraphicFramePr>
        <p:xfrm>
          <a:off x="2111375" y="858838"/>
          <a:ext cx="6750050" cy="1089025"/>
        </p:xfrm>
        <a:graphic>
          <a:graphicData uri="http://schemas.openxmlformats.org/presentationml/2006/ole">
            <mc:AlternateContent xmlns:mc="http://schemas.openxmlformats.org/markup-compatibility/2006">
              <mc:Choice xmlns:v="urn:schemas-microsoft-com:vml" Requires="v">
                <p:oleObj spid="_x0000_s442054" name="Equation" r:id="rId6" imgW="2438400" imgH="393700" progId="Equation.DSMT4">
                  <p:embed/>
                </p:oleObj>
              </mc:Choice>
              <mc:Fallback>
                <p:oleObj name="Equation" r:id="rId6" imgW="2438400" imgH="393700" progId="Equation.DSMT4">
                  <p:embed/>
                  <p:pic>
                    <p:nvPicPr>
                      <p:cNvPr id="0" name=""/>
                      <p:cNvPicPr>
                        <a:picLocks noChangeAspect="1" noChangeArrowheads="1"/>
                      </p:cNvPicPr>
                      <p:nvPr/>
                    </p:nvPicPr>
                    <p:blipFill>
                      <a:blip r:embed="rId7"/>
                      <a:srcRect/>
                      <a:stretch>
                        <a:fillRect/>
                      </a:stretch>
                    </p:blipFill>
                    <p:spPr bwMode="auto">
                      <a:xfrm>
                        <a:off x="2111375" y="858838"/>
                        <a:ext cx="6750050" cy="1089025"/>
                      </a:xfrm>
                      <a:prstGeom prst="rect">
                        <a:avLst/>
                      </a:prstGeom>
                      <a:noFill/>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477176790"/>
              </p:ext>
            </p:extLst>
          </p:nvPr>
        </p:nvGraphicFramePr>
        <p:xfrm>
          <a:off x="1259946" y="2042583"/>
          <a:ext cx="6116637" cy="1230313"/>
        </p:xfrm>
        <a:graphic>
          <a:graphicData uri="http://schemas.openxmlformats.org/presentationml/2006/ole">
            <mc:AlternateContent xmlns:mc="http://schemas.openxmlformats.org/markup-compatibility/2006">
              <mc:Choice xmlns:v="urn:schemas-microsoft-com:vml" Requires="v">
                <p:oleObj spid="_x0000_s442055" name="Equation" r:id="rId8" imgW="2209800" imgH="444500" progId="Equation.DSMT4">
                  <p:embed/>
                </p:oleObj>
              </mc:Choice>
              <mc:Fallback>
                <p:oleObj name="Equation" r:id="rId8" imgW="2209800" imgH="444500" progId="Equation.DSMT4">
                  <p:embed/>
                  <p:pic>
                    <p:nvPicPr>
                      <p:cNvPr id="0" name=""/>
                      <p:cNvPicPr>
                        <a:picLocks noChangeAspect="1" noChangeArrowheads="1"/>
                      </p:cNvPicPr>
                      <p:nvPr/>
                    </p:nvPicPr>
                    <p:blipFill>
                      <a:blip r:embed="rId9"/>
                      <a:srcRect/>
                      <a:stretch>
                        <a:fillRect/>
                      </a:stretch>
                    </p:blipFill>
                    <p:spPr bwMode="auto">
                      <a:xfrm>
                        <a:off x="1259946" y="2042583"/>
                        <a:ext cx="6116637" cy="1230313"/>
                      </a:xfrm>
                      <a:prstGeom prst="rect">
                        <a:avLst/>
                      </a:prstGeom>
                      <a:noFill/>
                      <a:ex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4198870563"/>
              </p:ext>
            </p:extLst>
          </p:nvPr>
        </p:nvGraphicFramePr>
        <p:xfrm>
          <a:off x="4722813" y="3146425"/>
          <a:ext cx="5692775" cy="1089025"/>
        </p:xfrm>
        <a:graphic>
          <a:graphicData uri="http://schemas.openxmlformats.org/presentationml/2006/ole">
            <mc:AlternateContent xmlns:mc="http://schemas.openxmlformats.org/markup-compatibility/2006">
              <mc:Choice xmlns:v="urn:schemas-microsoft-com:vml" Requires="v">
                <p:oleObj spid="_x0000_s442056" name="Equation" r:id="rId10" imgW="2057400" imgH="393700" progId="Equation.DSMT4">
                  <p:embed/>
                </p:oleObj>
              </mc:Choice>
              <mc:Fallback>
                <p:oleObj name="Equation" r:id="rId10" imgW="2057400" imgH="393700" progId="Equation.DSMT4">
                  <p:embed/>
                  <p:pic>
                    <p:nvPicPr>
                      <p:cNvPr id="0" name=""/>
                      <p:cNvPicPr>
                        <a:picLocks noChangeAspect="1" noChangeArrowheads="1"/>
                      </p:cNvPicPr>
                      <p:nvPr/>
                    </p:nvPicPr>
                    <p:blipFill>
                      <a:blip r:embed="rId11"/>
                      <a:srcRect/>
                      <a:stretch>
                        <a:fillRect/>
                      </a:stretch>
                    </p:blipFill>
                    <p:spPr bwMode="auto">
                      <a:xfrm>
                        <a:off x="4722813" y="3146425"/>
                        <a:ext cx="5692775" cy="1089025"/>
                      </a:xfrm>
                      <a:prstGeom prst="rect">
                        <a:avLst/>
                      </a:prstGeom>
                      <a:noFill/>
                      <a:extLst/>
                    </p:spPr>
                  </p:pic>
                </p:oleObj>
              </mc:Fallback>
            </mc:AlternateContent>
          </a:graphicData>
        </a:graphic>
      </p:graphicFrame>
    </p:spTree>
    <p:extLst>
      <p:ext uri="{BB962C8B-B14F-4D97-AF65-F5344CB8AC3E}">
        <p14:creationId xmlns:p14="http://schemas.microsoft.com/office/powerpoint/2010/main" val="512799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14280" y="203200"/>
            <a:ext cx="11525250" cy="6654800"/>
          </a:xfrm>
        </p:spPr>
        <p:txBody>
          <a:bodyPr/>
          <a:lstStyle/>
          <a:p>
            <a:r>
              <a:rPr lang="en-US" dirty="0" smtClean="0"/>
              <a:t>Taylor’s theorem from calculus:</a:t>
            </a:r>
            <a:endParaRPr lang="en-US" dirty="0"/>
          </a:p>
        </p:txBody>
      </p:sp>
      <p:cxnSp>
        <p:nvCxnSpPr>
          <p:cNvPr id="5" name="Straight Arrow Connector 4"/>
          <p:cNvCxnSpPr/>
          <p:nvPr/>
        </p:nvCxnSpPr>
        <p:spPr>
          <a:xfrm flipV="1">
            <a:off x="485625" y="6031679"/>
            <a:ext cx="10926573" cy="37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3375125" y="4972895"/>
            <a:ext cx="180876" cy="1748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94266" y="5125294"/>
            <a:ext cx="296267" cy="2595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571067" y="4334933"/>
            <a:ext cx="491066" cy="4194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77816" y="4690604"/>
            <a:ext cx="243165" cy="2162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35820" y="4437599"/>
            <a:ext cx="354447" cy="3206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774628" y="5407934"/>
            <a:ext cx="339239" cy="3324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207250" y="5086350"/>
            <a:ext cx="165100" cy="1460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746999" y="5367867"/>
            <a:ext cx="76201" cy="804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3321760" y="4590406"/>
            <a:ext cx="4689544" cy="1107636"/>
          </a:xfrm>
          <a:custGeom>
            <a:avLst/>
            <a:gdLst>
              <a:gd name="connsiteX0" fmla="*/ 0 w 4689544"/>
              <a:gd name="connsiteY0" fmla="*/ 65708 h 1107636"/>
              <a:gd name="connsiteX1" fmla="*/ 1335218 w 4689544"/>
              <a:gd name="connsiteY1" fmla="*/ 879714 h 1107636"/>
              <a:gd name="connsiteX2" fmla="*/ 2637869 w 4689544"/>
              <a:gd name="connsiteY2" fmla="*/ 587 h 1107636"/>
              <a:gd name="connsiteX3" fmla="*/ 4298749 w 4689544"/>
              <a:gd name="connsiteY3" fmla="*/ 749473 h 1107636"/>
              <a:gd name="connsiteX4" fmla="*/ 4689544 w 4689544"/>
              <a:gd name="connsiteY4" fmla="*/ 1107636 h 110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544" h="1107636">
                <a:moveTo>
                  <a:pt x="0" y="65708"/>
                </a:moveTo>
                <a:cubicBezTo>
                  <a:pt x="447786" y="478138"/>
                  <a:pt x="895573" y="890568"/>
                  <a:pt x="1335218" y="879714"/>
                </a:cubicBezTo>
                <a:cubicBezTo>
                  <a:pt x="1774863" y="868861"/>
                  <a:pt x="2143947" y="22294"/>
                  <a:pt x="2637869" y="587"/>
                </a:cubicBezTo>
                <a:cubicBezTo>
                  <a:pt x="3131791" y="-21120"/>
                  <a:pt x="3956803" y="564965"/>
                  <a:pt x="4298749" y="749473"/>
                </a:cubicBezTo>
                <a:cubicBezTo>
                  <a:pt x="4640695" y="933981"/>
                  <a:pt x="4665119" y="1020808"/>
                  <a:pt x="4689544" y="110763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2653077205"/>
              </p:ext>
            </p:extLst>
          </p:nvPr>
        </p:nvGraphicFramePr>
        <p:xfrm>
          <a:off x="5273675" y="6105525"/>
          <a:ext cx="412750" cy="600075"/>
        </p:xfrm>
        <a:graphic>
          <a:graphicData uri="http://schemas.openxmlformats.org/presentationml/2006/ole">
            <mc:AlternateContent xmlns:mc="http://schemas.openxmlformats.org/markup-compatibility/2006">
              <mc:Choice xmlns:v="urn:schemas-microsoft-com:vml" Requires="v">
                <p:oleObj spid="_x0000_s444267" name="Equation" r:id="rId4" imgW="139700" imgH="203200" progId="Equation.DSMT4">
                  <p:embed/>
                </p:oleObj>
              </mc:Choice>
              <mc:Fallback>
                <p:oleObj name="Equation" r:id="rId4" imgW="139700" imgH="203200" progId="Equation.DSMT4">
                  <p:embed/>
                  <p:pic>
                    <p:nvPicPr>
                      <p:cNvPr id="0" name=""/>
                      <p:cNvPicPr>
                        <a:picLocks noChangeAspect="1" noChangeArrowheads="1"/>
                      </p:cNvPicPr>
                      <p:nvPr/>
                    </p:nvPicPr>
                    <p:blipFill>
                      <a:blip r:embed="rId5"/>
                      <a:srcRect/>
                      <a:stretch>
                        <a:fillRect/>
                      </a:stretch>
                    </p:blipFill>
                    <p:spPr bwMode="auto">
                      <a:xfrm>
                        <a:off x="5273675" y="6105525"/>
                        <a:ext cx="412750" cy="600075"/>
                      </a:xfrm>
                      <a:prstGeom prst="rect">
                        <a:avLst/>
                      </a:prstGeom>
                      <a:noFill/>
                      <a:ex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7161884"/>
              </p:ext>
            </p:extLst>
          </p:nvPr>
        </p:nvGraphicFramePr>
        <p:xfrm>
          <a:off x="4722813" y="3146425"/>
          <a:ext cx="5692775" cy="1089025"/>
        </p:xfrm>
        <a:graphic>
          <a:graphicData uri="http://schemas.openxmlformats.org/presentationml/2006/ole">
            <mc:AlternateContent xmlns:mc="http://schemas.openxmlformats.org/markup-compatibility/2006">
              <mc:Choice xmlns:v="urn:schemas-microsoft-com:vml" Requires="v">
                <p:oleObj spid="_x0000_s444268" name="Equation" r:id="rId6" imgW="2057400" imgH="393700" progId="Equation.DSMT4">
                  <p:embed/>
                </p:oleObj>
              </mc:Choice>
              <mc:Fallback>
                <p:oleObj name="Equation" r:id="rId6" imgW="2057400" imgH="393700" progId="Equation.DSMT4">
                  <p:embed/>
                  <p:pic>
                    <p:nvPicPr>
                      <p:cNvPr id="0" name=""/>
                      <p:cNvPicPr>
                        <a:picLocks noChangeAspect="1" noChangeArrowheads="1"/>
                      </p:cNvPicPr>
                      <p:nvPr/>
                    </p:nvPicPr>
                    <p:blipFill>
                      <a:blip r:embed="rId7"/>
                      <a:srcRect/>
                      <a:stretch>
                        <a:fillRect/>
                      </a:stretch>
                    </p:blipFill>
                    <p:spPr bwMode="auto">
                      <a:xfrm>
                        <a:off x="4722813" y="3146425"/>
                        <a:ext cx="5692775" cy="1089025"/>
                      </a:xfrm>
                      <a:prstGeom prst="rect">
                        <a:avLst/>
                      </a:prstGeom>
                      <a:noFill/>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633784410"/>
              </p:ext>
            </p:extLst>
          </p:nvPr>
        </p:nvGraphicFramePr>
        <p:xfrm>
          <a:off x="4547659" y="2443163"/>
          <a:ext cx="1300163" cy="701675"/>
        </p:xfrm>
        <a:graphic>
          <a:graphicData uri="http://schemas.openxmlformats.org/presentationml/2006/ole">
            <mc:AlternateContent xmlns:mc="http://schemas.openxmlformats.org/markup-compatibility/2006">
              <mc:Choice xmlns:v="urn:schemas-microsoft-com:vml" Requires="v">
                <p:oleObj spid="_x0000_s444269" name="Equation" r:id="rId8" imgW="469900" imgH="254000" progId="Equation.DSMT4">
                  <p:embed/>
                </p:oleObj>
              </mc:Choice>
              <mc:Fallback>
                <p:oleObj name="Equation" r:id="rId8" imgW="469900" imgH="254000" progId="Equation.DSMT4">
                  <p:embed/>
                  <p:pic>
                    <p:nvPicPr>
                      <p:cNvPr id="0" name=""/>
                      <p:cNvPicPr>
                        <a:picLocks noChangeAspect="1" noChangeArrowheads="1"/>
                      </p:cNvPicPr>
                      <p:nvPr/>
                    </p:nvPicPr>
                    <p:blipFill>
                      <a:blip r:embed="rId9"/>
                      <a:srcRect/>
                      <a:stretch>
                        <a:fillRect/>
                      </a:stretch>
                    </p:blipFill>
                    <p:spPr bwMode="auto">
                      <a:xfrm>
                        <a:off x="4547659" y="2443163"/>
                        <a:ext cx="1300163" cy="701675"/>
                      </a:xfrm>
                      <a:prstGeom prst="rect">
                        <a:avLst/>
                      </a:prstGeom>
                      <a:noFill/>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328156912"/>
              </p:ext>
            </p:extLst>
          </p:nvPr>
        </p:nvGraphicFramePr>
        <p:xfrm>
          <a:off x="2578100" y="2597150"/>
          <a:ext cx="1687513" cy="561975"/>
        </p:xfrm>
        <a:graphic>
          <a:graphicData uri="http://schemas.openxmlformats.org/presentationml/2006/ole">
            <mc:AlternateContent xmlns:mc="http://schemas.openxmlformats.org/markup-compatibility/2006">
              <mc:Choice xmlns:v="urn:schemas-microsoft-com:vml" Requires="v">
                <p:oleObj spid="_x0000_s444270" name="Equation" r:id="rId10" imgW="609600" imgH="203200" progId="Equation.DSMT4">
                  <p:embed/>
                </p:oleObj>
              </mc:Choice>
              <mc:Fallback>
                <p:oleObj name="Equation" r:id="rId10" imgW="609600" imgH="203200" progId="Equation.DSMT4">
                  <p:embed/>
                  <p:pic>
                    <p:nvPicPr>
                      <p:cNvPr id="0" name=""/>
                      <p:cNvPicPr>
                        <a:picLocks noChangeAspect="1" noChangeArrowheads="1"/>
                      </p:cNvPicPr>
                      <p:nvPr/>
                    </p:nvPicPr>
                    <p:blipFill>
                      <a:blip r:embed="rId11"/>
                      <a:srcRect/>
                      <a:stretch>
                        <a:fillRect/>
                      </a:stretch>
                    </p:blipFill>
                    <p:spPr bwMode="auto">
                      <a:xfrm>
                        <a:off x="2578100" y="2597150"/>
                        <a:ext cx="1687513" cy="561975"/>
                      </a:xfrm>
                      <a:prstGeom prst="rect">
                        <a:avLst/>
                      </a:prstGeom>
                      <a:noFill/>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495554440"/>
              </p:ext>
            </p:extLst>
          </p:nvPr>
        </p:nvGraphicFramePr>
        <p:xfrm>
          <a:off x="4884983" y="4455956"/>
          <a:ext cx="492125" cy="560388"/>
        </p:xfrm>
        <a:graphic>
          <a:graphicData uri="http://schemas.openxmlformats.org/presentationml/2006/ole">
            <mc:AlternateContent xmlns:mc="http://schemas.openxmlformats.org/markup-compatibility/2006">
              <mc:Choice xmlns:v="urn:schemas-microsoft-com:vml" Requires="v">
                <p:oleObj spid="_x0000_s444271" name="Equation" r:id="rId12" imgW="177800" imgH="203200" progId="Equation.DSMT4">
                  <p:embed/>
                </p:oleObj>
              </mc:Choice>
              <mc:Fallback>
                <p:oleObj name="Equation" r:id="rId12" imgW="177800" imgH="203200" progId="Equation.DSMT4">
                  <p:embed/>
                  <p:pic>
                    <p:nvPicPr>
                      <p:cNvPr id="0" name=""/>
                      <p:cNvPicPr>
                        <a:picLocks noChangeAspect="1" noChangeArrowheads="1"/>
                      </p:cNvPicPr>
                      <p:nvPr/>
                    </p:nvPicPr>
                    <p:blipFill>
                      <a:blip r:embed="rId13"/>
                      <a:srcRect/>
                      <a:stretch>
                        <a:fillRect/>
                      </a:stretch>
                    </p:blipFill>
                    <p:spPr bwMode="auto">
                      <a:xfrm>
                        <a:off x="4884983" y="4455956"/>
                        <a:ext cx="492125" cy="560388"/>
                      </a:xfrm>
                      <a:prstGeom prst="rect">
                        <a:avLst/>
                      </a:prstGeom>
                      <a:noFill/>
                      <a:extLst/>
                    </p:spPr>
                  </p:pic>
                </p:oleObj>
              </mc:Fallback>
            </mc:AlternateContent>
          </a:graphicData>
        </a:graphic>
      </p:graphicFrame>
    </p:spTree>
    <p:extLst>
      <p:ext uri="{BB962C8B-B14F-4D97-AF65-F5344CB8AC3E}">
        <p14:creationId xmlns:p14="http://schemas.microsoft.com/office/powerpoint/2010/main" val="1101927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Lowess</a:t>
            </a:r>
            <a:r>
              <a:rPr lang="en-US" dirty="0"/>
              <a:t>/</a:t>
            </a:r>
            <a:r>
              <a:rPr lang="en-US" u="sng" dirty="0"/>
              <a:t>Loess</a:t>
            </a:r>
            <a:r>
              <a:rPr lang="en-US" dirty="0"/>
              <a:t> Regression</a:t>
            </a:r>
          </a:p>
        </p:txBody>
      </p:sp>
      <p:sp>
        <p:nvSpPr>
          <p:cNvPr id="3" name="Content Placeholder 2"/>
          <p:cNvSpPr>
            <a:spLocks noGrp="1"/>
          </p:cNvSpPr>
          <p:nvPr>
            <p:ph sz="quarter" idx="10"/>
          </p:nvPr>
        </p:nvSpPr>
        <p:spPr>
          <a:xfrm>
            <a:off x="314280" y="1000676"/>
            <a:ext cx="11525250" cy="5095324"/>
          </a:xfrm>
        </p:spPr>
        <p:txBody>
          <a:bodyPr/>
          <a:lstStyle/>
          <a:p>
            <a:r>
              <a:rPr lang="en-US" dirty="0" smtClean="0"/>
              <a:t>Step 1: Define the window width m. We will use the m nearest neighbors that are within the window to do local regression.</a:t>
            </a:r>
          </a:p>
          <a:p>
            <a:r>
              <a:rPr lang="en-US" dirty="0" smtClean="0"/>
              <a:t>Step 2: Choose a weight function. It should give higher weights to nearer points.</a:t>
            </a:r>
          </a:p>
          <a:p>
            <a:r>
              <a:rPr lang="en-US" dirty="0" smtClean="0"/>
              <a:t>Step 3: Do regression. Use polynomial terms. Use the weights from Step 2.</a:t>
            </a:r>
          </a:p>
          <a:p>
            <a:r>
              <a:rPr lang="en-US" dirty="0" smtClean="0"/>
              <a:t>Repeat these steps for each value of </a:t>
            </a:r>
            <a:r>
              <a:rPr lang="en-US" i="1" dirty="0" smtClean="0">
                <a:latin typeface="Times New Roman"/>
                <a:cs typeface="Times New Roman"/>
              </a:rPr>
              <a:t>t</a:t>
            </a:r>
            <a:r>
              <a:rPr lang="en-US" dirty="0" smtClean="0"/>
              <a:t>. </a:t>
            </a:r>
            <a:endParaRPr lang="en-US" dirty="0"/>
          </a:p>
        </p:txBody>
      </p:sp>
    </p:spTree>
    <p:extLst>
      <p:ext uri="{BB962C8B-B14F-4D97-AF65-F5344CB8AC3E}">
        <p14:creationId xmlns:p14="http://schemas.microsoft.com/office/powerpoint/2010/main" val="1270720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Autocorrelation in Time Series</a:t>
            </a:r>
            <a:endParaRPr lang="en-US" dirty="0"/>
          </a:p>
        </p:txBody>
      </p:sp>
      <p:sp>
        <p:nvSpPr>
          <p:cNvPr id="4" name="Content Placeholder 3"/>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91774526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72838"/>
            <a:ext cx="12218460" cy="6185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379514" y="182215"/>
            <a:ext cx="11524432" cy="1063487"/>
          </a:xfrm>
          <a:prstGeom prst="rect">
            <a:avLst/>
          </a:prstGeom>
        </p:spPr>
        <p:txBody>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Adjusting the window width</a:t>
            </a:r>
            <a:endParaRPr lang="en-US" dirty="0"/>
          </a:p>
        </p:txBody>
      </p:sp>
      <p:sp>
        <p:nvSpPr>
          <p:cNvPr id="2" name="Oval 1"/>
          <p:cNvSpPr/>
          <p:nvPr/>
        </p:nvSpPr>
        <p:spPr>
          <a:xfrm>
            <a:off x="8427849" y="673532"/>
            <a:ext cx="731184" cy="5580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 name="Straight Arrow Connector 4"/>
          <p:cNvCxnSpPr/>
          <p:nvPr/>
        </p:nvCxnSpPr>
        <p:spPr>
          <a:xfrm flipH="1">
            <a:off x="9293724" y="692776"/>
            <a:ext cx="365592" cy="1539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9659317" y="230925"/>
            <a:ext cx="2280642" cy="830997"/>
          </a:xfrm>
          <a:prstGeom prst="rect">
            <a:avLst/>
          </a:prstGeom>
          <a:noFill/>
        </p:spPr>
        <p:txBody>
          <a:bodyPr wrap="none" rtlCol="0">
            <a:spAutoFit/>
          </a:bodyPr>
          <a:lstStyle/>
          <a:p>
            <a:r>
              <a:rPr lang="en-US" sz="2400" dirty="0" smtClean="0">
                <a:solidFill>
                  <a:srgbClr val="FF0000"/>
                </a:solidFill>
              </a:rPr>
              <a:t>window includes</a:t>
            </a:r>
          </a:p>
          <a:p>
            <a:r>
              <a:rPr lang="en-US" sz="2400" dirty="0" smtClean="0">
                <a:solidFill>
                  <a:srgbClr val="FF0000"/>
                </a:solidFill>
              </a:rPr>
              <a:t>5% of the data</a:t>
            </a:r>
            <a:endParaRPr lang="en-US" sz="2400" dirty="0">
              <a:solidFill>
                <a:srgbClr val="FF0000"/>
              </a:solidFill>
            </a:endParaRPr>
          </a:p>
        </p:txBody>
      </p:sp>
    </p:spTree>
    <p:extLst>
      <p:ext uri="{BB962C8B-B14F-4D97-AF65-F5344CB8AC3E}">
        <p14:creationId xmlns:p14="http://schemas.microsoft.com/office/powerpoint/2010/main" val="1033619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 y="635045"/>
            <a:ext cx="12178007" cy="6222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H="1">
            <a:off x="9293724" y="692776"/>
            <a:ext cx="365592" cy="1539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 name="TextBox 3"/>
          <p:cNvSpPr txBox="1"/>
          <p:nvPr/>
        </p:nvSpPr>
        <p:spPr>
          <a:xfrm>
            <a:off x="9659317" y="230925"/>
            <a:ext cx="2280642" cy="830997"/>
          </a:xfrm>
          <a:prstGeom prst="rect">
            <a:avLst/>
          </a:prstGeom>
          <a:noFill/>
        </p:spPr>
        <p:txBody>
          <a:bodyPr wrap="none" rtlCol="0">
            <a:spAutoFit/>
          </a:bodyPr>
          <a:lstStyle/>
          <a:p>
            <a:r>
              <a:rPr lang="en-US" sz="2400" dirty="0" smtClean="0">
                <a:solidFill>
                  <a:srgbClr val="FF0000"/>
                </a:solidFill>
              </a:rPr>
              <a:t>window includes</a:t>
            </a:r>
          </a:p>
          <a:p>
            <a:r>
              <a:rPr lang="en-US" sz="2400" dirty="0" smtClean="0">
                <a:solidFill>
                  <a:srgbClr val="FF0000"/>
                </a:solidFill>
              </a:rPr>
              <a:t>25% of the data</a:t>
            </a:r>
            <a:endParaRPr lang="en-US" sz="2400" dirty="0">
              <a:solidFill>
                <a:srgbClr val="FF0000"/>
              </a:solidFill>
            </a:endParaRPr>
          </a:p>
        </p:txBody>
      </p:sp>
      <p:sp>
        <p:nvSpPr>
          <p:cNvPr id="5" name="Oval 4"/>
          <p:cNvSpPr/>
          <p:nvPr/>
        </p:nvSpPr>
        <p:spPr>
          <a:xfrm>
            <a:off x="8427849" y="673532"/>
            <a:ext cx="731184" cy="5580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itle 1"/>
          <p:cNvSpPr txBox="1">
            <a:spLocks/>
          </p:cNvSpPr>
          <p:nvPr/>
        </p:nvSpPr>
        <p:spPr>
          <a:xfrm>
            <a:off x="379514" y="182215"/>
            <a:ext cx="11524432" cy="1063487"/>
          </a:xfrm>
          <a:prstGeom prst="rect">
            <a:avLst/>
          </a:prstGeom>
        </p:spPr>
        <p:txBody>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Adjusting the window width</a:t>
            </a:r>
            <a:endParaRPr lang="en-US" dirty="0"/>
          </a:p>
        </p:txBody>
      </p:sp>
    </p:spTree>
    <p:extLst>
      <p:ext uri="{BB962C8B-B14F-4D97-AF65-F5344CB8AC3E}">
        <p14:creationId xmlns:p14="http://schemas.microsoft.com/office/powerpoint/2010/main" val="16606996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2020"/>
            <a:ext cx="12191999" cy="614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H="1">
            <a:off x="9293724" y="692776"/>
            <a:ext cx="365592" cy="1539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 name="TextBox 3"/>
          <p:cNvSpPr txBox="1"/>
          <p:nvPr/>
        </p:nvSpPr>
        <p:spPr>
          <a:xfrm>
            <a:off x="9659317" y="230925"/>
            <a:ext cx="2280642" cy="830997"/>
          </a:xfrm>
          <a:prstGeom prst="rect">
            <a:avLst/>
          </a:prstGeom>
          <a:noFill/>
        </p:spPr>
        <p:txBody>
          <a:bodyPr wrap="none" rtlCol="0">
            <a:spAutoFit/>
          </a:bodyPr>
          <a:lstStyle/>
          <a:p>
            <a:r>
              <a:rPr lang="en-US" sz="2400" dirty="0" smtClean="0">
                <a:solidFill>
                  <a:srgbClr val="FF0000"/>
                </a:solidFill>
              </a:rPr>
              <a:t>window includes</a:t>
            </a:r>
          </a:p>
          <a:p>
            <a:r>
              <a:rPr lang="en-US" sz="2400" dirty="0" smtClean="0">
                <a:solidFill>
                  <a:srgbClr val="FF0000"/>
                </a:solidFill>
              </a:rPr>
              <a:t>50% of the data</a:t>
            </a:r>
            <a:endParaRPr lang="en-US" sz="2400" dirty="0">
              <a:solidFill>
                <a:srgbClr val="FF0000"/>
              </a:solidFill>
            </a:endParaRPr>
          </a:p>
        </p:txBody>
      </p:sp>
      <p:sp>
        <p:nvSpPr>
          <p:cNvPr id="5" name="Oval 4"/>
          <p:cNvSpPr/>
          <p:nvPr/>
        </p:nvSpPr>
        <p:spPr>
          <a:xfrm>
            <a:off x="8427849" y="673532"/>
            <a:ext cx="731184" cy="5580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itle 1"/>
          <p:cNvSpPr txBox="1">
            <a:spLocks/>
          </p:cNvSpPr>
          <p:nvPr/>
        </p:nvSpPr>
        <p:spPr>
          <a:xfrm>
            <a:off x="379514" y="182215"/>
            <a:ext cx="11524432" cy="1063487"/>
          </a:xfrm>
          <a:prstGeom prst="rect">
            <a:avLst/>
          </a:prstGeom>
        </p:spPr>
        <p:txBody>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Adjusting the window width</a:t>
            </a:r>
            <a:endParaRPr lang="en-US" dirty="0"/>
          </a:p>
        </p:txBody>
      </p:sp>
    </p:spTree>
    <p:extLst>
      <p:ext uri="{BB962C8B-B14F-4D97-AF65-F5344CB8AC3E}">
        <p14:creationId xmlns:p14="http://schemas.microsoft.com/office/powerpoint/2010/main" val="229648553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 y="712020"/>
            <a:ext cx="12178007" cy="614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H="1">
            <a:off x="9293724" y="692776"/>
            <a:ext cx="365592" cy="1539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 name="TextBox 3"/>
          <p:cNvSpPr txBox="1"/>
          <p:nvPr/>
        </p:nvSpPr>
        <p:spPr>
          <a:xfrm>
            <a:off x="9659317" y="230925"/>
            <a:ext cx="2280642" cy="830997"/>
          </a:xfrm>
          <a:prstGeom prst="rect">
            <a:avLst/>
          </a:prstGeom>
          <a:noFill/>
        </p:spPr>
        <p:txBody>
          <a:bodyPr wrap="none" rtlCol="0">
            <a:spAutoFit/>
          </a:bodyPr>
          <a:lstStyle/>
          <a:p>
            <a:r>
              <a:rPr lang="en-US" sz="2400" dirty="0" smtClean="0">
                <a:solidFill>
                  <a:srgbClr val="FF0000"/>
                </a:solidFill>
              </a:rPr>
              <a:t>window includes</a:t>
            </a:r>
          </a:p>
          <a:p>
            <a:r>
              <a:rPr lang="en-US" sz="2400" dirty="0" smtClean="0">
                <a:solidFill>
                  <a:srgbClr val="FF0000"/>
                </a:solidFill>
              </a:rPr>
              <a:t>95% of the data</a:t>
            </a:r>
            <a:endParaRPr lang="en-US" sz="2400" dirty="0">
              <a:solidFill>
                <a:srgbClr val="FF0000"/>
              </a:solidFill>
            </a:endParaRPr>
          </a:p>
        </p:txBody>
      </p:sp>
      <p:sp>
        <p:nvSpPr>
          <p:cNvPr id="5" name="Oval 4"/>
          <p:cNvSpPr/>
          <p:nvPr/>
        </p:nvSpPr>
        <p:spPr>
          <a:xfrm>
            <a:off x="8427849" y="673532"/>
            <a:ext cx="731184" cy="5580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itle 1"/>
          <p:cNvSpPr txBox="1">
            <a:spLocks/>
          </p:cNvSpPr>
          <p:nvPr/>
        </p:nvSpPr>
        <p:spPr>
          <a:xfrm>
            <a:off x="379514" y="182215"/>
            <a:ext cx="11524432" cy="1063487"/>
          </a:xfrm>
          <a:prstGeom prst="rect">
            <a:avLst/>
          </a:prstGeom>
        </p:spPr>
        <p:txBody>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Adjusting the window width</a:t>
            </a:r>
            <a:endParaRPr lang="en-US" dirty="0"/>
          </a:p>
        </p:txBody>
      </p:sp>
    </p:spTree>
    <p:extLst>
      <p:ext uri="{BB962C8B-B14F-4D97-AF65-F5344CB8AC3E}">
        <p14:creationId xmlns:p14="http://schemas.microsoft.com/office/powerpoint/2010/main" val="38399005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067" y="1352550"/>
            <a:ext cx="7651751"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778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067" y="1352550"/>
            <a:ext cx="7651751"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680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067" y="1352550"/>
            <a:ext cx="7651751"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11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067" y="1352550"/>
            <a:ext cx="7651751"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56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29436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Average Smoothing</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31564638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62480" y="915385"/>
            <a:ext cx="11525250" cy="797269"/>
          </a:xfrm>
        </p:spPr>
        <p:txBody>
          <a:bodyPr>
            <a:normAutofit/>
          </a:bodyPr>
          <a:lstStyle/>
          <a:p>
            <a:pPr marL="0" indent="0">
              <a:buNone/>
            </a:pPr>
            <a:r>
              <a:rPr lang="en-GB" dirty="0" smtClean="0"/>
              <a:t>Which one of these is S&amp;P 500 index over a year vs. time?</a:t>
            </a:r>
            <a:endParaRPr lang="en-GB" dirty="0"/>
          </a:p>
        </p:txBody>
      </p:sp>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3" name="Picture 2" descr="randdata.jpg"/>
          <p:cNvPicPr>
            <a:picLocks noChangeAspect="1"/>
          </p:cNvPicPr>
          <p:nvPr/>
        </p:nvPicPr>
        <p:blipFill rotWithShape="1">
          <a:blip r:embed="rId3">
            <a:extLst>
              <a:ext uri="{28A0092B-C50C-407E-A947-70E740481C1C}">
                <a14:useLocalDpi xmlns:a14="http://schemas.microsoft.com/office/drawing/2010/main" val="0"/>
              </a:ext>
            </a:extLst>
          </a:blip>
          <a:srcRect b="9158"/>
          <a:stretch/>
        </p:blipFill>
        <p:spPr>
          <a:xfrm>
            <a:off x="6264480" y="1738295"/>
            <a:ext cx="5836805" cy="3976704"/>
          </a:xfrm>
          <a:prstGeom prst="rect">
            <a:avLst/>
          </a:prstGeom>
        </p:spPr>
      </p:pic>
      <p:pic>
        <p:nvPicPr>
          <p:cNvPr id="5" name="Picture 4" descr="sp500.jpg"/>
          <p:cNvPicPr>
            <a:picLocks noChangeAspect="1"/>
          </p:cNvPicPr>
          <p:nvPr/>
        </p:nvPicPr>
        <p:blipFill rotWithShape="1">
          <a:blip r:embed="rId4">
            <a:extLst>
              <a:ext uri="{28A0092B-C50C-407E-A947-70E740481C1C}">
                <a14:useLocalDpi xmlns:a14="http://schemas.microsoft.com/office/drawing/2010/main" val="0"/>
              </a:ext>
            </a:extLst>
          </a:blip>
          <a:srcRect b="9427"/>
          <a:stretch/>
        </p:blipFill>
        <p:spPr>
          <a:xfrm>
            <a:off x="145143" y="1483556"/>
            <a:ext cx="6309260"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9" name="TextBox 8"/>
          <p:cNvSpPr txBox="1"/>
          <p:nvPr/>
        </p:nvSpPr>
        <p:spPr>
          <a:xfrm>
            <a:off x="6539666" y="5921828"/>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10" name="TextBox 9"/>
          <p:cNvSpPr txBox="1"/>
          <p:nvPr/>
        </p:nvSpPr>
        <p:spPr>
          <a:xfrm>
            <a:off x="11010066" y="5929086"/>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Tree>
    <p:extLst>
      <p:ext uri="{BB962C8B-B14F-4D97-AF65-F5344CB8AC3E}">
        <p14:creationId xmlns:p14="http://schemas.microsoft.com/office/powerpoint/2010/main" val="1701568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5" t="8942" r="12794" b="5352"/>
          <a:stretch/>
        </p:blipFill>
        <p:spPr>
          <a:xfrm>
            <a:off x="496975" y="55215"/>
            <a:ext cx="9589783" cy="6717665"/>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
        <p:nvSpPr>
          <p:cNvPr id="6" name="Rectangle 5"/>
          <p:cNvSpPr/>
          <p:nvPr/>
        </p:nvSpPr>
        <p:spPr>
          <a:xfrm>
            <a:off x="324219" y="1675647"/>
            <a:ext cx="10564149" cy="14324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0180" y="4557735"/>
            <a:ext cx="10564149" cy="14324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0925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way to remove an obvious periodic signal</a:t>
            </a:r>
            <a:endParaRPr lang="en-US" dirty="0"/>
          </a:p>
        </p:txBody>
      </p:sp>
      <p:sp>
        <p:nvSpPr>
          <p:cNvPr id="3" name="Content Placeholder 2"/>
          <p:cNvSpPr>
            <a:spLocks noGrp="1"/>
          </p:cNvSpPr>
          <p:nvPr>
            <p:ph sz="quarter" idx="10"/>
          </p:nvPr>
        </p:nvSpPr>
        <p:spPr>
          <a:xfrm>
            <a:off x="437138" y="1329745"/>
            <a:ext cx="11525250" cy="1192214"/>
          </a:xfrm>
        </p:spPr>
        <p:txBody>
          <a:bodyPr/>
          <a:lstStyle/>
          <a:p>
            <a:r>
              <a:rPr lang="en-US" dirty="0" smtClean="0"/>
              <a:t>Use a low-pass filter (moving averages).</a:t>
            </a:r>
            <a:endParaRPr lang="en-US" dirty="0"/>
          </a:p>
        </p:txBody>
      </p:sp>
    </p:spTree>
    <p:extLst>
      <p:ext uri="{BB962C8B-B14F-4D97-AF65-F5344CB8AC3E}">
        <p14:creationId xmlns:p14="http://schemas.microsoft.com/office/powerpoint/2010/main" val="78921907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133" y="1405467"/>
            <a:ext cx="6344353" cy="4758265"/>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
        <p:nvSpPr>
          <p:cNvPr id="5" name="TextBox 4"/>
          <p:cNvSpPr txBox="1"/>
          <p:nvPr/>
        </p:nvSpPr>
        <p:spPr>
          <a:xfrm>
            <a:off x="1354674" y="6214534"/>
            <a:ext cx="9148809" cy="369332"/>
          </a:xfrm>
          <a:prstGeom prst="rect">
            <a:avLst/>
          </a:prstGeom>
          <a:noFill/>
        </p:spPr>
        <p:txBody>
          <a:bodyPr wrap="none" rtlCol="0">
            <a:spAutoFit/>
          </a:bodyPr>
          <a:lstStyle/>
          <a:p>
            <a:r>
              <a:rPr lang="en-US" dirty="0" smtClean="0">
                <a:latin typeface="Segoe"/>
                <a:cs typeface="Segoe"/>
              </a:rPr>
              <a:t>(The truth: this signal is the sum of two periodic signals with different periods, plus noise)  </a:t>
            </a:r>
            <a:endParaRPr lang="en-US" dirty="0">
              <a:latin typeface="Segoe"/>
              <a:cs typeface="Segoe"/>
            </a:endParaRPr>
          </a:p>
        </p:txBody>
      </p:sp>
      <p:sp>
        <p:nvSpPr>
          <p:cNvPr id="8" name="TextBox 7"/>
          <p:cNvSpPr txBox="1"/>
          <p:nvPr/>
        </p:nvSpPr>
        <p:spPr>
          <a:xfrm>
            <a:off x="6620933"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sp>
        <p:nvSpPr>
          <p:cNvPr id="9" name="Left Brace 8"/>
          <p:cNvSpPr/>
          <p:nvPr/>
        </p:nvSpPr>
        <p:spPr>
          <a:xfrm rot="16200000">
            <a:off x="6739466" y="4800599"/>
            <a:ext cx="211667" cy="279401"/>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29864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rotWithShape="1">
          <a:blip r:embed="rId3">
            <a:extLst>
              <a:ext uri="{28A0092B-C50C-407E-A947-70E740481C1C}">
                <a14:useLocalDpi xmlns:a14="http://schemas.microsoft.com/office/drawing/2010/main" val="0"/>
              </a:ext>
            </a:extLst>
          </a:blip>
          <a:srcRect l="7206" t="13567" r="69901" b="44767"/>
          <a:stretch/>
        </p:blipFill>
        <p:spPr>
          <a:xfrm>
            <a:off x="3301999" y="1744132"/>
            <a:ext cx="2912534" cy="3975841"/>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
        <p:nvSpPr>
          <p:cNvPr id="5" name="TextBox 4"/>
          <p:cNvSpPr txBox="1"/>
          <p:nvPr/>
        </p:nvSpPr>
        <p:spPr>
          <a:xfrm>
            <a:off x="1354674" y="6214534"/>
            <a:ext cx="9148809" cy="369332"/>
          </a:xfrm>
          <a:prstGeom prst="rect">
            <a:avLst/>
          </a:prstGeom>
          <a:noFill/>
        </p:spPr>
        <p:txBody>
          <a:bodyPr wrap="none" rtlCol="0">
            <a:spAutoFit/>
          </a:bodyPr>
          <a:lstStyle/>
          <a:p>
            <a:r>
              <a:rPr lang="en-US" dirty="0" smtClean="0">
                <a:latin typeface="Segoe"/>
                <a:cs typeface="Segoe"/>
              </a:rPr>
              <a:t>(The truth: this signal is the sum of two periodic signals with different periods, plus noise)  </a:t>
            </a:r>
            <a:endParaRPr lang="en-US" dirty="0">
              <a:latin typeface="Segoe"/>
              <a:cs typeface="Segoe"/>
            </a:endParaRPr>
          </a:p>
        </p:txBody>
      </p:sp>
      <p:sp>
        <p:nvSpPr>
          <p:cNvPr id="8" name="TextBox 7"/>
          <p:cNvSpPr txBox="1"/>
          <p:nvPr/>
        </p:nvSpPr>
        <p:spPr>
          <a:xfrm>
            <a:off x="4157133" y="5698067"/>
            <a:ext cx="4452511" cy="461665"/>
          </a:xfrm>
          <a:prstGeom prst="rect">
            <a:avLst/>
          </a:prstGeom>
          <a:noFill/>
        </p:spPr>
        <p:txBody>
          <a:bodyPr wrap="none" rtlCol="0">
            <a:spAutoFit/>
          </a:bodyPr>
          <a:lstStyle/>
          <a:p>
            <a:r>
              <a:rPr lang="en-US" sz="2400" dirty="0" smtClean="0">
                <a:latin typeface="Times"/>
                <a:cs typeface="Times"/>
              </a:rPr>
              <a:t>Average these 10 values to get this</a:t>
            </a:r>
            <a:endParaRPr lang="en-US" sz="2400" dirty="0">
              <a:latin typeface="Times"/>
              <a:cs typeface="Times"/>
            </a:endParaRPr>
          </a:p>
        </p:txBody>
      </p:sp>
      <p:sp>
        <p:nvSpPr>
          <p:cNvPr id="9" name="Left Brace 8"/>
          <p:cNvSpPr/>
          <p:nvPr/>
        </p:nvSpPr>
        <p:spPr>
          <a:xfrm rot="16200000">
            <a:off x="4212169" y="5312830"/>
            <a:ext cx="245534" cy="54187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
        <p:nvSpPr>
          <p:cNvPr id="6" name="Oval 5"/>
          <p:cNvSpPr/>
          <p:nvPr/>
        </p:nvSpPr>
        <p:spPr>
          <a:xfrm>
            <a:off x="4571999" y="4572001"/>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4809067" y="4707467"/>
            <a:ext cx="3522133" cy="116840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23785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rotWithShape="1">
          <a:blip r:embed="rId3">
            <a:extLst>
              <a:ext uri="{28A0092B-C50C-407E-A947-70E740481C1C}">
                <a14:useLocalDpi xmlns:a14="http://schemas.microsoft.com/office/drawing/2010/main" val="0"/>
              </a:ext>
            </a:extLst>
          </a:blip>
          <a:srcRect l="7206" t="13567" r="69901" b="44767"/>
          <a:stretch/>
        </p:blipFill>
        <p:spPr>
          <a:xfrm>
            <a:off x="3301999" y="1744132"/>
            <a:ext cx="2912534" cy="3975841"/>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
        <p:nvSpPr>
          <p:cNvPr id="5" name="TextBox 4"/>
          <p:cNvSpPr txBox="1"/>
          <p:nvPr/>
        </p:nvSpPr>
        <p:spPr>
          <a:xfrm>
            <a:off x="1354674" y="6214534"/>
            <a:ext cx="9148809" cy="369332"/>
          </a:xfrm>
          <a:prstGeom prst="rect">
            <a:avLst/>
          </a:prstGeom>
          <a:noFill/>
        </p:spPr>
        <p:txBody>
          <a:bodyPr wrap="none" rtlCol="0">
            <a:spAutoFit/>
          </a:bodyPr>
          <a:lstStyle/>
          <a:p>
            <a:r>
              <a:rPr lang="en-US" dirty="0" smtClean="0">
                <a:latin typeface="Segoe"/>
                <a:cs typeface="Segoe"/>
              </a:rPr>
              <a:t>(The truth: this signal is the sum of two periodic signals with different periods, plus noise)  </a:t>
            </a:r>
            <a:endParaRPr lang="en-US" dirty="0">
              <a:latin typeface="Segoe"/>
              <a:cs typeface="Segoe"/>
            </a:endParaRPr>
          </a:p>
        </p:txBody>
      </p:sp>
      <p:sp>
        <p:nvSpPr>
          <p:cNvPr id="8" name="TextBox 7"/>
          <p:cNvSpPr txBox="1"/>
          <p:nvPr/>
        </p:nvSpPr>
        <p:spPr>
          <a:xfrm>
            <a:off x="4157133" y="5698067"/>
            <a:ext cx="4452511" cy="461665"/>
          </a:xfrm>
          <a:prstGeom prst="rect">
            <a:avLst/>
          </a:prstGeom>
          <a:noFill/>
        </p:spPr>
        <p:txBody>
          <a:bodyPr wrap="none" rtlCol="0">
            <a:spAutoFit/>
          </a:bodyPr>
          <a:lstStyle/>
          <a:p>
            <a:r>
              <a:rPr lang="en-US" sz="2400" dirty="0" smtClean="0">
                <a:latin typeface="Times"/>
                <a:cs typeface="Times"/>
              </a:rPr>
              <a:t>Average these 10 values to get this</a:t>
            </a:r>
            <a:endParaRPr lang="en-US" sz="2400" dirty="0">
              <a:latin typeface="Times"/>
              <a:cs typeface="Times"/>
            </a:endParaRPr>
          </a:p>
        </p:txBody>
      </p:sp>
      <p:sp>
        <p:nvSpPr>
          <p:cNvPr id="9" name="Left Brace 8"/>
          <p:cNvSpPr/>
          <p:nvPr/>
        </p:nvSpPr>
        <p:spPr>
          <a:xfrm rot="16200000">
            <a:off x="4246035" y="5312830"/>
            <a:ext cx="245534" cy="54187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
        <p:nvSpPr>
          <p:cNvPr id="6" name="Oval 5"/>
          <p:cNvSpPr/>
          <p:nvPr/>
        </p:nvSpPr>
        <p:spPr>
          <a:xfrm>
            <a:off x="4571999" y="4572001"/>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4758267" y="4555067"/>
            <a:ext cx="3572934" cy="132080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1" name="Oval 10"/>
          <p:cNvSpPr/>
          <p:nvPr/>
        </p:nvSpPr>
        <p:spPr>
          <a:xfrm>
            <a:off x="4622801" y="4453473"/>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15516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rotWithShape="1">
          <a:blip r:embed="rId3">
            <a:extLst>
              <a:ext uri="{28A0092B-C50C-407E-A947-70E740481C1C}">
                <a14:useLocalDpi xmlns:a14="http://schemas.microsoft.com/office/drawing/2010/main" val="0"/>
              </a:ext>
            </a:extLst>
          </a:blip>
          <a:srcRect l="7206" t="13567" r="69901" b="44767"/>
          <a:stretch/>
        </p:blipFill>
        <p:spPr>
          <a:xfrm>
            <a:off x="3301999" y="1744132"/>
            <a:ext cx="2912534" cy="3975841"/>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
        <p:nvSpPr>
          <p:cNvPr id="5" name="TextBox 4"/>
          <p:cNvSpPr txBox="1"/>
          <p:nvPr/>
        </p:nvSpPr>
        <p:spPr>
          <a:xfrm>
            <a:off x="1354674" y="6214534"/>
            <a:ext cx="9148809" cy="369332"/>
          </a:xfrm>
          <a:prstGeom prst="rect">
            <a:avLst/>
          </a:prstGeom>
          <a:noFill/>
        </p:spPr>
        <p:txBody>
          <a:bodyPr wrap="none" rtlCol="0">
            <a:spAutoFit/>
          </a:bodyPr>
          <a:lstStyle/>
          <a:p>
            <a:r>
              <a:rPr lang="en-US" dirty="0" smtClean="0">
                <a:latin typeface="Segoe"/>
                <a:cs typeface="Segoe"/>
              </a:rPr>
              <a:t>(The truth: this signal is the sum of two periodic signals with different periods, plus noise)  </a:t>
            </a:r>
            <a:endParaRPr lang="en-US" dirty="0">
              <a:latin typeface="Segoe"/>
              <a:cs typeface="Segoe"/>
            </a:endParaRPr>
          </a:p>
        </p:txBody>
      </p:sp>
      <p:sp>
        <p:nvSpPr>
          <p:cNvPr id="8" name="TextBox 7"/>
          <p:cNvSpPr txBox="1"/>
          <p:nvPr/>
        </p:nvSpPr>
        <p:spPr>
          <a:xfrm>
            <a:off x="4157133" y="5698067"/>
            <a:ext cx="4452511" cy="461665"/>
          </a:xfrm>
          <a:prstGeom prst="rect">
            <a:avLst/>
          </a:prstGeom>
          <a:noFill/>
        </p:spPr>
        <p:txBody>
          <a:bodyPr wrap="none" rtlCol="0">
            <a:spAutoFit/>
          </a:bodyPr>
          <a:lstStyle/>
          <a:p>
            <a:r>
              <a:rPr lang="en-US" sz="2400" dirty="0" smtClean="0">
                <a:latin typeface="Times"/>
                <a:cs typeface="Times"/>
              </a:rPr>
              <a:t>Average these 10 values to get this</a:t>
            </a:r>
            <a:endParaRPr lang="en-US" sz="2400" dirty="0">
              <a:latin typeface="Times"/>
              <a:cs typeface="Times"/>
            </a:endParaRPr>
          </a:p>
        </p:txBody>
      </p:sp>
      <p:sp>
        <p:nvSpPr>
          <p:cNvPr id="9" name="Left Brace 8"/>
          <p:cNvSpPr/>
          <p:nvPr/>
        </p:nvSpPr>
        <p:spPr>
          <a:xfrm rot="16200000">
            <a:off x="4279901" y="5312830"/>
            <a:ext cx="245534" cy="54187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
        <p:nvSpPr>
          <p:cNvPr id="6" name="Oval 5"/>
          <p:cNvSpPr/>
          <p:nvPr/>
        </p:nvSpPr>
        <p:spPr>
          <a:xfrm>
            <a:off x="4571999" y="4572001"/>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4809067" y="4504267"/>
            <a:ext cx="3522134" cy="137160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1" name="Oval 10"/>
          <p:cNvSpPr/>
          <p:nvPr/>
        </p:nvSpPr>
        <p:spPr>
          <a:xfrm>
            <a:off x="4622801" y="4453473"/>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Oval 11"/>
          <p:cNvSpPr/>
          <p:nvPr/>
        </p:nvSpPr>
        <p:spPr>
          <a:xfrm>
            <a:off x="4690536" y="4385744"/>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6439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rotWithShape="1">
          <a:blip r:embed="rId4">
            <a:extLst>
              <a:ext uri="{28A0092B-C50C-407E-A947-70E740481C1C}">
                <a14:useLocalDpi xmlns:a14="http://schemas.microsoft.com/office/drawing/2010/main" val="0"/>
              </a:ext>
            </a:extLst>
          </a:blip>
          <a:srcRect l="7206" t="13567" r="69901" b="44767"/>
          <a:stretch/>
        </p:blipFill>
        <p:spPr>
          <a:xfrm>
            <a:off x="3301999" y="1744132"/>
            <a:ext cx="2912534" cy="3975841"/>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
        <p:nvSpPr>
          <p:cNvPr id="5" name="TextBox 4"/>
          <p:cNvSpPr txBox="1"/>
          <p:nvPr/>
        </p:nvSpPr>
        <p:spPr>
          <a:xfrm>
            <a:off x="1354674" y="6214534"/>
            <a:ext cx="9148809" cy="369332"/>
          </a:xfrm>
          <a:prstGeom prst="rect">
            <a:avLst/>
          </a:prstGeom>
          <a:noFill/>
        </p:spPr>
        <p:txBody>
          <a:bodyPr wrap="none" rtlCol="0">
            <a:spAutoFit/>
          </a:bodyPr>
          <a:lstStyle/>
          <a:p>
            <a:r>
              <a:rPr lang="en-US" dirty="0" smtClean="0">
                <a:latin typeface="Segoe"/>
                <a:cs typeface="Segoe"/>
              </a:rPr>
              <a:t>(The truth: this signal is the sum of two periodic signals with different periods, plus noise)  </a:t>
            </a:r>
            <a:endParaRPr lang="en-US" dirty="0">
              <a:latin typeface="Segoe"/>
              <a:cs typeface="Segoe"/>
            </a:endParaRPr>
          </a:p>
        </p:txBody>
      </p:sp>
      <p:sp>
        <p:nvSpPr>
          <p:cNvPr id="8" name="TextBox 7"/>
          <p:cNvSpPr txBox="1"/>
          <p:nvPr/>
        </p:nvSpPr>
        <p:spPr>
          <a:xfrm>
            <a:off x="4157133" y="5698067"/>
            <a:ext cx="4452511" cy="461665"/>
          </a:xfrm>
          <a:prstGeom prst="rect">
            <a:avLst/>
          </a:prstGeom>
          <a:noFill/>
        </p:spPr>
        <p:txBody>
          <a:bodyPr wrap="none" rtlCol="0">
            <a:spAutoFit/>
          </a:bodyPr>
          <a:lstStyle/>
          <a:p>
            <a:r>
              <a:rPr lang="en-US" sz="2400" dirty="0" smtClean="0">
                <a:latin typeface="Times"/>
                <a:cs typeface="Times"/>
              </a:rPr>
              <a:t>Average these 10 values to get this</a:t>
            </a:r>
            <a:endParaRPr lang="en-US" sz="2400" dirty="0">
              <a:latin typeface="Times"/>
              <a:cs typeface="Times"/>
            </a:endParaRPr>
          </a:p>
        </p:txBody>
      </p:sp>
      <p:sp>
        <p:nvSpPr>
          <p:cNvPr id="9" name="Left Brace 8"/>
          <p:cNvSpPr/>
          <p:nvPr/>
        </p:nvSpPr>
        <p:spPr>
          <a:xfrm rot="16200000">
            <a:off x="4279901" y="5312830"/>
            <a:ext cx="245534" cy="54187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
        <p:nvSpPr>
          <p:cNvPr id="6" name="Oval 5"/>
          <p:cNvSpPr/>
          <p:nvPr/>
        </p:nvSpPr>
        <p:spPr>
          <a:xfrm>
            <a:off x="4571999" y="4572001"/>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Oval 10"/>
          <p:cNvSpPr/>
          <p:nvPr/>
        </p:nvSpPr>
        <p:spPr>
          <a:xfrm>
            <a:off x="4622801" y="4453473"/>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Oval 11"/>
          <p:cNvSpPr/>
          <p:nvPr/>
        </p:nvSpPr>
        <p:spPr>
          <a:xfrm>
            <a:off x="4690536" y="4385744"/>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Freeform 6"/>
          <p:cNvSpPr/>
          <p:nvPr/>
        </p:nvSpPr>
        <p:spPr>
          <a:xfrm>
            <a:off x="4622800" y="2963333"/>
            <a:ext cx="1896533" cy="1659467"/>
          </a:xfrm>
          <a:custGeom>
            <a:avLst/>
            <a:gdLst>
              <a:gd name="connsiteX0" fmla="*/ 0 w 1896533"/>
              <a:gd name="connsiteY0" fmla="*/ 1659467 h 1659467"/>
              <a:gd name="connsiteX1" fmla="*/ 948267 w 1896533"/>
              <a:gd name="connsiteY1" fmla="*/ 575734 h 1659467"/>
              <a:gd name="connsiteX2" fmla="*/ 1896533 w 1896533"/>
              <a:gd name="connsiteY2" fmla="*/ 0 h 1659467"/>
              <a:gd name="connsiteX3" fmla="*/ 1896533 w 1896533"/>
              <a:gd name="connsiteY3" fmla="*/ 0 h 1659467"/>
            </a:gdLst>
            <a:ahLst/>
            <a:cxnLst>
              <a:cxn ang="0">
                <a:pos x="connsiteX0" y="connsiteY0"/>
              </a:cxn>
              <a:cxn ang="0">
                <a:pos x="connsiteX1" y="connsiteY1"/>
              </a:cxn>
              <a:cxn ang="0">
                <a:pos x="connsiteX2" y="connsiteY2"/>
              </a:cxn>
              <a:cxn ang="0">
                <a:pos x="connsiteX3" y="connsiteY3"/>
              </a:cxn>
            </a:cxnLst>
            <a:rect l="l" t="t" r="r" b="b"/>
            <a:pathLst>
              <a:path w="1896533" h="1659467">
                <a:moveTo>
                  <a:pt x="0" y="1659467"/>
                </a:moveTo>
                <a:cubicBezTo>
                  <a:pt x="316089" y="1255889"/>
                  <a:pt x="632178" y="852312"/>
                  <a:pt x="948267" y="575734"/>
                </a:cubicBezTo>
                <a:cubicBezTo>
                  <a:pt x="1264356" y="299156"/>
                  <a:pt x="1896533" y="0"/>
                  <a:pt x="1896533" y="0"/>
                </a:cubicBezTo>
                <a:lnTo>
                  <a:pt x="1896533" y="0"/>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68946683"/>
              </p:ext>
            </p:extLst>
          </p:nvPr>
        </p:nvGraphicFramePr>
        <p:xfrm>
          <a:off x="7075488" y="3455988"/>
          <a:ext cx="4535487" cy="1089025"/>
        </p:xfrm>
        <a:graphic>
          <a:graphicData uri="http://schemas.openxmlformats.org/presentationml/2006/ole">
            <mc:AlternateContent xmlns:mc="http://schemas.openxmlformats.org/markup-compatibility/2006">
              <mc:Choice xmlns:v="urn:schemas-microsoft-com:vml" Requires="v">
                <p:oleObj spid="_x0000_s484537" name="Equation" r:id="rId5" imgW="1638300" imgH="393700" progId="Equation.DSMT4">
                  <p:embed/>
                </p:oleObj>
              </mc:Choice>
              <mc:Fallback>
                <p:oleObj name="Equation" r:id="rId5" imgW="1638300" imgH="393700" progId="Equation.DSMT4">
                  <p:embed/>
                  <p:pic>
                    <p:nvPicPr>
                      <p:cNvPr id="0" name=""/>
                      <p:cNvPicPr>
                        <a:picLocks noChangeAspect="1" noChangeArrowheads="1"/>
                      </p:cNvPicPr>
                      <p:nvPr/>
                    </p:nvPicPr>
                    <p:blipFill>
                      <a:blip r:embed="rId6"/>
                      <a:srcRect/>
                      <a:stretch>
                        <a:fillRect/>
                      </a:stretch>
                    </p:blipFill>
                    <p:spPr bwMode="auto">
                      <a:xfrm>
                        <a:off x="7075488" y="3455988"/>
                        <a:ext cx="4535487" cy="1089025"/>
                      </a:xfrm>
                      <a:prstGeom prst="rect">
                        <a:avLst/>
                      </a:prstGeom>
                      <a:noFill/>
                      <a:extLst/>
                    </p:spPr>
                  </p:pic>
                </p:oleObj>
              </mc:Fallback>
            </mc:AlternateContent>
          </a:graphicData>
        </a:graphic>
      </p:graphicFrame>
    </p:spTree>
    <p:extLst>
      <p:ext uri="{BB962C8B-B14F-4D97-AF65-F5344CB8AC3E}">
        <p14:creationId xmlns:p14="http://schemas.microsoft.com/office/powerpoint/2010/main" val="134790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0" presetClass="path" presetSubtype="0" accel="50000" decel="50000" fill="hold" grpId="0" nodeType="withEffect">
                                  <p:stCondLst>
                                    <p:cond delay="0"/>
                                  </p:stCondLst>
                                  <p:childTnLst>
                                    <p:animMotion origin="layout" path="M -2.29167E-6 -3.33333E-6 L 0.16523 -0.00254 " pathEditMode="relative" ptsTypes="AA">
                                      <p:cBhvr>
                                        <p:cTn id="9" dur="2000" fill="hold"/>
                                        <p:tgtEl>
                                          <p:spTgt spid="9"/>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133" y="1405467"/>
            <a:ext cx="6344353" cy="4758265"/>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p:txBody>
      </p:sp>
    </p:spTree>
    <p:extLst>
      <p:ext uri="{BB962C8B-B14F-4D97-AF65-F5344CB8AC3E}">
        <p14:creationId xmlns:p14="http://schemas.microsoft.com/office/powerpoint/2010/main" val="192414175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133" y="1405467"/>
            <a:ext cx="6344353" cy="4758265"/>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What if we subtract the moving average?</a:t>
            </a:r>
          </a:p>
        </p:txBody>
      </p:sp>
      <p:sp>
        <p:nvSpPr>
          <p:cNvPr id="8" name="TextBox 7"/>
          <p:cNvSpPr txBox="1"/>
          <p:nvPr/>
        </p:nvSpPr>
        <p:spPr>
          <a:xfrm>
            <a:off x="6620933"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sp>
        <p:nvSpPr>
          <p:cNvPr id="9" name="Left Brace 8"/>
          <p:cNvSpPr/>
          <p:nvPr/>
        </p:nvSpPr>
        <p:spPr>
          <a:xfrm rot="16200000">
            <a:off x="6739466" y="4800599"/>
            <a:ext cx="211667" cy="279401"/>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pic>
        <p:nvPicPr>
          <p:cNvPr id="6" name="Picture 5" descr="mm.jpg"/>
          <p:cNvPicPr>
            <a:picLocks noChangeAspect="1"/>
          </p:cNvPicPr>
          <p:nvPr/>
        </p:nvPicPr>
        <p:blipFill rotWithShape="1">
          <a:blip r:embed="rId4">
            <a:extLst>
              <a:ext uri="{28A0092B-C50C-407E-A947-70E740481C1C}">
                <a14:useLocalDpi xmlns:a14="http://schemas.microsoft.com/office/drawing/2010/main" val="0"/>
              </a:ext>
            </a:extLst>
          </a:blip>
          <a:srcRect l="8035" t="5357" r="5982" b="5714"/>
          <a:stretch/>
        </p:blipFill>
        <p:spPr>
          <a:xfrm>
            <a:off x="3014132" y="1676399"/>
            <a:ext cx="5435601" cy="4216401"/>
          </a:xfrm>
          <a:prstGeom prst="rect">
            <a:avLst/>
          </a:prstGeom>
        </p:spPr>
      </p:pic>
      <p:sp>
        <p:nvSpPr>
          <p:cNvPr id="7" name="TextBox 6"/>
          <p:cNvSpPr txBox="1"/>
          <p:nvPr/>
        </p:nvSpPr>
        <p:spPr>
          <a:xfrm>
            <a:off x="8348133" y="4368800"/>
            <a:ext cx="2863284" cy="830997"/>
          </a:xfrm>
          <a:prstGeom prst="rect">
            <a:avLst/>
          </a:prstGeom>
          <a:noFill/>
        </p:spPr>
        <p:txBody>
          <a:bodyPr wrap="none" rtlCol="0">
            <a:spAutoFit/>
          </a:bodyPr>
          <a:lstStyle/>
          <a:p>
            <a:pPr algn="ctr"/>
            <a:r>
              <a:rPr lang="en-US" sz="2400" dirty="0" smtClean="0">
                <a:solidFill>
                  <a:srgbClr val="FF0000"/>
                </a:solidFill>
                <a:latin typeface="Times"/>
                <a:cs typeface="Times"/>
              </a:rPr>
              <a:t>Moving Average with </a:t>
            </a:r>
          </a:p>
          <a:p>
            <a:pPr algn="ctr"/>
            <a:r>
              <a:rPr lang="en-US" sz="2400" dirty="0" smtClean="0">
                <a:solidFill>
                  <a:srgbClr val="FF0000"/>
                </a:solidFill>
                <a:latin typeface="Times"/>
                <a:cs typeface="Times"/>
              </a:rPr>
              <a:t>period c=10</a:t>
            </a:r>
            <a:endParaRPr lang="en-US" sz="2400" dirty="0">
              <a:solidFill>
                <a:srgbClr val="FF0000"/>
              </a:solidFill>
              <a:latin typeface="Times"/>
              <a:cs typeface="Times"/>
            </a:endParaRPr>
          </a:p>
        </p:txBody>
      </p:sp>
    </p:spTree>
    <p:extLst>
      <p:ext uri="{BB962C8B-B14F-4D97-AF65-F5344CB8AC3E}">
        <p14:creationId xmlns:p14="http://schemas.microsoft.com/office/powerpoint/2010/main" val="23572490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133" y="1405467"/>
            <a:ext cx="6344353" cy="4758265"/>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5290388"/>
          </a:xfrm>
        </p:spPr>
        <p:txBody>
          <a:bodyPr/>
          <a:lstStyle/>
          <a:p>
            <a:r>
              <a:rPr lang="en-US" dirty="0" smtClean="0"/>
              <a:t>Show by example. Start with a signal that clearly has some periodicity.</a:t>
            </a:r>
          </a:p>
          <a:p>
            <a:endParaRPr lang="en-US" dirty="0"/>
          </a:p>
          <a:p>
            <a:endParaRPr lang="en-US" dirty="0" smtClean="0"/>
          </a:p>
          <a:p>
            <a:endParaRPr lang="en-US" dirty="0"/>
          </a:p>
          <a:p>
            <a:endParaRPr lang="en-US" dirty="0" smtClean="0"/>
          </a:p>
          <a:p>
            <a:endParaRPr lang="en-US" dirty="0"/>
          </a:p>
          <a:p>
            <a:endParaRPr lang="en-US" dirty="0" smtClean="0"/>
          </a:p>
        </p:txBody>
      </p:sp>
      <p:sp>
        <p:nvSpPr>
          <p:cNvPr id="8" name="TextBox 7"/>
          <p:cNvSpPr txBox="1"/>
          <p:nvPr/>
        </p:nvSpPr>
        <p:spPr>
          <a:xfrm>
            <a:off x="6620933"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sp>
        <p:nvSpPr>
          <p:cNvPr id="9" name="Left Brace 8"/>
          <p:cNvSpPr/>
          <p:nvPr/>
        </p:nvSpPr>
        <p:spPr>
          <a:xfrm rot="16200000">
            <a:off x="6739466" y="4800599"/>
            <a:ext cx="211667" cy="279401"/>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pic>
        <p:nvPicPr>
          <p:cNvPr id="6" name="Picture 5" descr="mm.jpg"/>
          <p:cNvPicPr>
            <a:picLocks noChangeAspect="1"/>
          </p:cNvPicPr>
          <p:nvPr/>
        </p:nvPicPr>
        <p:blipFill rotWithShape="1">
          <a:blip r:embed="rId4">
            <a:extLst>
              <a:ext uri="{28A0092B-C50C-407E-A947-70E740481C1C}">
                <a14:useLocalDpi xmlns:a14="http://schemas.microsoft.com/office/drawing/2010/main" val="0"/>
              </a:ext>
            </a:extLst>
          </a:blip>
          <a:srcRect l="8035" t="5357" r="5982" b="5714"/>
          <a:stretch/>
        </p:blipFill>
        <p:spPr>
          <a:xfrm>
            <a:off x="3014132" y="1676399"/>
            <a:ext cx="5435601" cy="4216401"/>
          </a:xfrm>
          <a:prstGeom prst="rect">
            <a:avLst/>
          </a:prstGeom>
        </p:spPr>
      </p:pic>
      <p:sp>
        <p:nvSpPr>
          <p:cNvPr id="7" name="TextBox 6"/>
          <p:cNvSpPr txBox="1"/>
          <p:nvPr/>
        </p:nvSpPr>
        <p:spPr>
          <a:xfrm>
            <a:off x="8348133" y="4368800"/>
            <a:ext cx="2863284" cy="830997"/>
          </a:xfrm>
          <a:prstGeom prst="rect">
            <a:avLst/>
          </a:prstGeom>
          <a:noFill/>
        </p:spPr>
        <p:txBody>
          <a:bodyPr wrap="none" rtlCol="0">
            <a:spAutoFit/>
          </a:bodyPr>
          <a:lstStyle/>
          <a:p>
            <a:pPr algn="ctr"/>
            <a:r>
              <a:rPr lang="en-US" sz="2400" dirty="0" smtClean="0">
                <a:solidFill>
                  <a:srgbClr val="FF0000"/>
                </a:solidFill>
                <a:latin typeface="Times"/>
                <a:cs typeface="Times"/>
              </a:rPr>
              <a:t>Moving Average with </a:t>
            </a:r>
          </a:p>
          <a:p>
            <a:pPr algn="ctr"/>
            <a:r>
              <a:rPr lang="en-US" sz="2400" dirty="0" smtClean="0">
                <a:solidFill>
                  <a:srgbClr val="FF0000"/>
                </a:solidFill>
                <a:latin typeface="Times"/>
                <a:cs typeface="Times"/>
              </a:rPr>
              <a:t>period c=10</a:t>
            </a:r>
            <a:endParaRPr lang="en-US" sz="2400" dirty="0">
              <a:solidFill>
                <a:srgbClr val="FF0000"/>
              </a:solidFill>
              <a:latin typeface="Times"/>
              <a:cs typeface="Times"/>
            </a:endParaRPr>
          </a:p>
        </p:txBody>
      </p:sp>
      <p:pic>
        <p:nvPicPr>
          <p:cNvPr id="5" name="Picture 4" descr="dminusmm.jpg"/>
          <p:cNvPicPr>
            <a:picLocks noChangeAspect="1"/>
          </p:cNvPicPr>
          <p:nvPr/>
        </p:nvPicPr>
        <p:blipFill rotWithShape="1">
          <a:blip r:embed="rId5">
            <a:extLst>
              <a:ext uri="{28A0092B-C50C-407E-A947-70E740481C1C}">
                <a14:useLocalDpi xmlns:a14="http://schemas.microsoft.com/office/drawing/2010/main" val="0"/>
              </a:ext>
            </a:extLst>
          </a:blip>
          <a:srcRect l="10109"/>
          <a:stretch/>
        </p:blipFill>
        <p:spPr>
          <a:xfrm>
            <a:off x="3217331" y="5080000"/>
            <a:ext cx="5638802" cy="1811866"/>
          </a:xfrm>
          <a:prstGeom prst="rect">
            <a:avLst/>
          </a:prstGeom>
        </p:spPr>
      </p:pic>
      <p:sp>
        <p:nvSpPr>
          <p:cNvPr id="10" name="TextBox 9"/>
          <p:cNvSpPr txBox="1"/>
          <p:nvPr/>
        </p:nvSpPr>
        <p:spPr>
          <a:xfrm>
            <a:off x="8449734" y="5842000"/>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spTree>
    <p:extLst>
      <p:ext uri="{BB962C8B-B14F-4D97-AF65-F5344CB8AC3E}">
        <p14:creationId xmlns:p14="http://schemas.microsoft.com/office/powerpoint/2010/main" val="34874210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62480" y="915385"/>
            <a:ext cx="11525250" cy="797269"/>
          </a:xfrm>
        </p:spPr>
        <p:txBody>
          <a:bodyPr>
            <a:normAutofit/>
          </a:bodyPr>
          <a:lstStyle/>
          <a:p>
            <a:pPr marL="0" indent="0">
              <a:buNone/>
            </a:pPr>
            <a:r>
              <a:rPr lang="en-GB" dirty="0" smtClean="0"/>
              <a:t>Which one of these is S&amp;P 500 index over a year vs. time?</a:t>
            </a:r>
            <a:endParaRPr lang="en-GB" dirty="0"/>
          </a:p>
        </p:txBody>
      </p:sp>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3" name="Picture 2" descr="randdata.jpg"/>
          <p:cNvPicPr>
            <a:picLocks noChangeAspect="1"/>
          </p:cNvPicPr>
          <p:nvPr/>
        </p:nvPicPr>
        <p:blipFill rotWithShape="1">
          <a:blip r:embed="rId3">
            <a:extLst>
              <a:ext uri="{28A0092B-C50C-407E-A947-70E740481C1C}">
                <a14:useLocalDpi xmlns:a14="http://schemas.microsoft.com/office/drawing/2010/main" val="0"/>
              </a:ext>
            </a:extLst>
          </a:blip>
          <a:srcRect b="9158"/>
          <a:stretch/>
        </p:blipFill>
        <p:spPr>
          <a:xfrm>
            <a:off x="6264480" y="1738295"/>
            <a:ext cx="5836805" cy="3976704"/>
          </a:xfrm>
          <a:prstGeom prst="rect">
            <a:avLst/>
          </a:prstGeom>
        </p:spPr>
      </p:pic>
      <p:pic>
        <p:nvPicPr>
          <p:cNvPr id="5" name="Picture 4" descr="sp500.jpg"/>
          <p:cNvPicPr>
            <a:picLocks noChangeAspect="1"/>
          </p:cNvPicPr>
          <p:nvPr/>
        </p:nvPicPr>
        <p:blipFill rotWithShape="1">
          <a:blip r:embed="rId4">
            <a:extLst>
              <a:ext uri="{28A0092B-C50C-407E-A947-70E740481C1C}">
                <a14:useLocalDpi xmlns:a14="http://schemas.microsoft.com/office/drawing/2010/main" val="0"/>
              </a:ext>
            </a:extLst>
          </a:blip>
          <a:srcRect b="9427"/>
          <a:stretch/>
        </p:blipFill>
        <p:spPr>
          <a:xfrm>
            <a:off x="145143" y="1483556"/>
            <a:ext cx="6309260"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9" name="TextBox 8"/>
          <p:cNvSpPr txBox="1"/>
          <p:nvPr/>
        </p:nvSpPr>
        <p:spPr>
          <a:xfrm>
            <a:off x="6539666" y="5921828"/>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10" name="TextBox 9"/>
          <p:cNvSpPr txBox="1"/>
          <p:nvPr/>
        </p:nvSpPr>
        <p:spPr>
          <a:xfrm>
            <a:off x="11010066" y="5929086"/>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4" name="TextBox 3"/>
          <p:cNvSpPr txBox="1"/>
          <p:nvPr/>
        </p:nvSpPr>
        <p:spPr>
          <a:xfrm>
            <a:off x="2394857" y="1687286"/>
            <a:ext cx="1595534" cy="523220"/>
          </a:xfrm>
          <a:prstGeom prst="rect">
            <a:avLst/>
          </a:prstGeom>
          <a:noFill/>
        </p:spPr>
        <p:txBody>
          <a:bodyPr wrap="none" rtlCol="0">
            <a:spAutoFit/>
          </a:bodyPr>
          <a:lstStyle/>
          <a:p>
            <a:r>
              <a:rPr lang="en-US" sz="2800" dirty="0" smtClean="0">
                <a:latin typeface="Segoe"/>
                <a:cs typeface="Segoe"/>
              </a:rPr>
              <a:t>S&amp;P 500</a:t>
            </a:r>
            <a:endParaRPr lang="en-US" sz="2800" dirty="0">
              <a:latin typeface="Segoe"/>
              <a:cs typeface="Segoe"/>
            </a:endParaRPr>
          </a:p>
        </p:txBody>
      </p:sp>
      <p:sp>
        <p:nvSpPr>
          <p:cNvPr id="11" name="TextBox 10"/>
          <p:cNvSpPr txBox="1"/>
          <p:nvPr/>
        </p:nvSpPr>
        <p:spPr>
          <a:xfrm>
            <a:off x="8189686" y="1640113"/>
            <a:ext cx="2559665" cy="523220"/>
          </a:xfrm>
          <a:prstGeom prst="rect">
            <a:avLst/>
          </a:prstGeom>
          <a:noFill/>
        </p:spPr>
        <p:txBody>
          <a:bodyPr wrap="none" rtlCol="0">
            <a:spAutoFit/>
          </a:bodyPr>
          <a:lstStyle/>
          <a:p>
            <a:r>
              <a:rPr lang="en-US" sz="2800" dirty="0" smtClean="0">
                <a:latin typeface="Segoe"/>
                <a:cs typeface="Segoe"/>
              </a:rPr>
              <a:t>Random Noise</a:t>
            </a:r>
            <a:endParaRPr lang="en-US" sz="2800" dirty="0">
              <a:latin typeface="Segoe"/>
              <a:cs typeface="Segoe"/>
            </a:endParaRPr>
          </a:p>
        </p:txBody>
      </p:sp>
    </p:spTree>
    <p:extLst>
      <p:ext uri="{BB962C8B-B14F-4D97-AF65-F5344CB8AC3E}">
        <p14:creationId xmlns:p14="http://schemas.microsoft.com/office/powerpoint/2010/main" val="54210508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Low-pass filtering (moving averages)</a:t>
            </a:r>
            <a:endParaRPr lang="en-US" dirty="0"/>
          </a:p>
        </p:txBody>
      </p:sp>
      <p:sp>
        <p:nvSpPr>
          <p:cNvPr id="3" name="Content Placeholder 2"/>
          <p:cNvSpPr>
            <a:spLocks noGrp="1"/>
          </p:cNvSpPr>
          <p:nvPr>
            <p:ph sz="quarter" idx="10"/>
          </p:nvPr>
        </p:nvSpPr>
        <p:spPr>
          <a:xfrm>
            <a:off x="362479" y="1049559"/>
            <a:ext cx="11525250" cy="2032308"/>
          </a:xfrm>
        </p:spPr>
        <p:txBody>
          <a:bodyPr/>
          <a:lstStyle/>
          <a:p>
            <a:r>
              <a:rPr lang="en-US" dirty="0" smtClean="0"/>
              <a:t>Show by example. Start with a signal that clearly has some periodicity.</a:t>
            </a:r>
            <a:endParaRPr lang="en-US" dirty="0"/>
          </a:p>
          <a:p>
            <a:pPr marL="0" indent="0">
              <a:buNone/>
            </a:pPr>
            <a:endParaRPr lang="en-US" dirty="0" smtClean="0"/>
          </a:p>
          <a:p>
            <a:endParaRPr lang="en-US" dirty="0"/>
          </a:p>
          <a:p>
            <a:endParaRPr lang="en-US" dirty="0" smtClean="0"/>
          </a:p>
        </p:txBody>
      </p:sp>
      <p:sp>
        <p:nvSpPr>
          <p:cNvPr id="8" name="TextBox 7"/>
          <p:cNvSpPr txBox="1"/>
          <p:nvPr/>
        </p:nvSpPr>
        <p:spPr>
          <a:xfrm>
            <a:off x="6620933"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pic>
        <p:nvPicPr>
          <p:cNvPr id="5" name="Picture 4" descr="dminusmm.jpg"/>
          <p:cNvPicPr>
            <a:picLocks noChangeAspect="1"/>
          </p:cNvPicPr>
          <p:nvPr/>
        </p:nvPicPr>
        <p:blipFill rotWithShape="1">
          <a:blip r:embed="rId3">
            <a:extLst>
              <a:ext uri="{28A0092B-C50C-407E-A947-70E740481C1C}">
                <a14:useLocalDpi xmlns:a14="http://schemas.microsoft.com/office/drawing/2010/main" val="0"/>
              </a:ext>
            </a:extLst>
          </a:blip>
          <a:srcRect l="10109"/>
          <a:stretch/>
        </p:blipFill>
        <p:spPr>
          <a:xfrm>
            <a:off x="3217331" y="5080000"/>
            <a:ext cx="5638802" cy="1811866"/>
          </a:xfrm>
          <a:prstGeom prst="rect">
            <a:avLst/>
          </a:prstGeom>
        </p:spPr>
      </p:pic>
      <p:sp>
        <p:nvSpPr>
          <p:cNvPr id="10" name="TextBox 9"/>
          <p:cNvSpPr txBox="1"/>
          <p:nvPr/>
        </p:nvSpPr>
        <p:spPr>
          <a:xfrm>
            <a:off x="8449734" y="5842000"/>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spTree>
    <p:extLst>
      <p:ext uri="{BB962C8B-B14F-4D97-AF65-F5344CB8AC3E}">
        <p14:creationId xmlns:p14="http://schemas.microsoft.com/office/powerpoint/2010/main" val="54001337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Low-pass filtering (moving averages)</a:t>
            </a:r>
            <a:endParaRPr lang="en-US" dirty="0"/>
          </a:p>
        </p:txBody>
      </p:sp>
      <p:sp>
        <p:nvSpPr>
          <p:cNvPr id="8" name="TextBox 7"/>
          <p:cNvSpPr txBox="1"/>
          <p:nvPr/>
        </p:nvSpPr>
        <p:spPr>
          <a:xfrm>
            <a:off x="7140458" y="4265605"/>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pic>
        <p:nvPicPr>
          <p:cNvPr id="5" name="Picture 4" descr="dminusmm.jpg"/>
          <p:cNvPicPr>
            <a:picLocks noChangeAspect="1"/>
          </p:cNvPicPr>
          <p:nvPr/>
        </p:nvPicPr>
        <p:blipFill rotWithShape="1">
          <a:blip r:embed="rId3">
            <a:extLst>
              <a:ext uri="{28A0092B-C50C-407E-A947-70E740481C1C}">
                <a14:useLocalDpi xmlns:a14="http://schemas.microsoft.com/office/drawing/2010/main" val="0"/>
              </a:ext>
            </a:extLst>
          </a:blip>
          <a:srcRect l="10109"/>
          <a:stretch/>
        </p:blipFill>
        <p:spPr>
          <a:xfrm>
            <a:off x="1539792" y="1141404"/>
            <a:ext cx="9749332" cy="4775201"/>
          </a:xfrm>
          <a:prstGeom prst="rect">
            <a:avLst/>
          </a:prstGeom>
        </p:spPr>
      </p:pic>
      <p:sp>
        <p:nvSpPr>
          <p:cNvPr id="10" name="TextBox 9"/>
          <p:cNvSpPr txBox="1"/>
          <p:nvPr/>
        </p:nvSpPr>
        <p:spPr>
          <a:xfrm>
            <a:off x="4210993" y="1022871"/>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grpSp>
        <p:nvGrpSpPr>
          <p:cNvPr id="4" name="Group 3"/>
          <p:cNvGrpSpPr/>
          <p:nvPr/>
        </p:nvGrpSpPr>
        <p:grpSpPr>
          <a:xfrm>
            <a:off x="2231707" y="4468804"/>
            <a:ext cx="963289" cy="681799"/>
            <a:chOff x="6705599" y="4834466"/>
            <a:chExt cx="528560" cy="681799"/>
          </a:xfrm>
        </p:grpSpPr>
        <p:sp>
          <p:nvSpPr>
            <p:cNvPr id="7" name="TextBox 6"/>
            <p:cNvSpPr txBox="1"/>
            <p:nvPr/>
          </p:nvSpPr>
          <p:spPr>
            <a:xfrm>
              <a:off x="6741716"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sp>
          <p:nvSpPr>
            <p:cNvPr id="9" name="Left Brace 8"/>
            <p:cNvSpPr/>
            <p:nvPr/>
          </p:nvSpPr>
          <p:spPr>
            <a:xfrm rot="16200000">
              <a:off x="6739466" y="4800599"/>
              <a:ext cx="211667" cy="279401"/>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41621673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minusmm.jpg"/>
          <p:cNvPicPr>
            <a:picLocks noChangeAspect="1"/>
          </p:cNvPicPr>
          <p:nvPr/>
        </p:nvPicPr>
        <p:blipFill rotWithShape="1">
          <a:blip r:embed="rId4">
            <a:extLst>
              <a:ext uri="{28A0092B-C50C-407E-A947-70E740481C1C}">
                <a14:useLocalDpi xmlns:a14="http://schemas.microsoft.com/office/drawing/2010/main" val="0"/>
              </a:ext>
            </a:extLst>
          </a:blip>
          <a:srcRect l="15845" t="11879" r="62453" b="23759"/>
          <a:stretch/>
        </p:blipFill>
        <p:spPr>
          <a:xfrm>
            <a:off x="2052858" y="1714019"/>
            <a:ext cx="2353734" cy="3073411"/>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8" name="TextBox 7"/>
          <p:cNvSpPr txBox="1"/>
          <p:nvPr/>
        </p:nvSpPr>
        <p:spPr>
          <a:xfrm>
            <a:off x="2213725" y="4601170"/>
            <a:ext cx="4452511" cy="461665"/>
          </a:xfrm>
          <a:prstGeom prst="rect">
            <a:avLst/>
          </a:prstGeom>
          <a:noFill/>
        </p:spPr>
        <p:txBody>
          <a:bodyPr wrap="none" rtlCol="0">
            <a:spAutoFit/>
          </a:bodyPr>
          <a:lstStyle/>
          <a:p>
            <a:r>
              <a:rPr lang="en-US" sz="2400" dirty="0" smtClean="0">
                <a:latin typeface="Times"/>
                <a:cs typeface="Times"/>
              </a:rPr>
              <a:t>Average these 10 values to get this</a:t>
            </a:r>
            <a:endParaRPr lang="en-US" sz="2400" dirty="0">
              <a:latin typeface="Times"/>
              <a:cs typeface="Times"/>
            </a:endParaRPr>
          </a:p>
        </p:txBody>
      </p:sp>
      <p:sp>
        <p:nvSpPr>
          <p:cNvPr id="9" name="Left Brace 8"/>
          <p:cNvSpPr/>
          <p:nvPr/>
        </p:nvSpPr>
        <p:spPr>
          <a:xfrm rot="16200000">
            <a:off x="2336493" y="4004249"/>
            <a:ext cx="245534" cy="54187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sp>
        <p:nvSpPr>
          <p:cNvPr id="12" name="Oval 11"/>
          <p:cNvSpPr/>
          <p:nvPr/>
        </p:nvSpPr>
        <p:spPr>
          <a:xfrm rot="340544">
            <a:off x="2501585" y="3000960"/>
            <a:ext cx="95249" cy="10795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Freeform 6"/>
          <p:cNvSpPr/>
          <p:nvPr/>
        </p:nvSpPr>
        <p:spPr>
          <a:xfrm rot="1443431">
            <a:off x="2586255" y="2950160"/>
            <a:ext cx="2192867" cy="567267"/>
          </a:xfrm>
          <a:custGeom>
            <a:avLst/>
            <a:gdLst>
              <a:gd name="connsiteX0" fmla="*/ 0 w 1896533"/>
              <a:gd name="connsiteY0" fmla="*/ 1659467 h 1659467"/>
              <a:gd name="connsiteX1" fmla="*/ 948267 w 1896533"/>
              <a:gd name="connsiteY1" fmla="*/ 575734 h 1659467"/>
              <a:gd name="connsiteX2" fmla="*/ 1896533 w 1896533"/>
              <a:gd name="connsiteY2" fmla="*/ 0 h 1659467"/>
              <a:gd name="connsiteX3" fmla="*/ 1896533 w 1896533"/>
              <a:gd name="connsiteY3" fmla="*/ 0 h 1659467"/>
            </a:gdLst>
            <a:ahLst/>
            <a:cxnLst>
              <a:cxn ang="0">
                <a:pos x="connsiteX0" y="connsiteY0"/>
              </a:cxn>
              <a:cxn ang="0">
                <a:pos x="connsiteX1" y="connsiteY1"/>
              </a:cxn>
              <a:cxn ang="0">
                <a:pos x="connsiteX2" y="connsiteY2"/>
              </a:cxn>
              <a:cxn ang="0">
                <a:pos x="connsiteX3" y="connsiteY3"/>
              </a:cxn>
            </a:cxnLst>
            <a:rect l="l" t="t" r="r" b="b"/>
            <a:pathLst>
              <a:path w="1896533" h="1659467">
                <a:moveTo>
                  <a:pt x="0" y="1659467"/>
                </a:moveTo>
                <a:cubicBezTo>
                  <a:pt x="316089" y="1255889"/>
                  <a:pt x="632178" y="852312"/>
                  <a:pt x="948267" y="575734"/>
                </a:cubicBezTo>
                <a:cubicBezTo>
                  <a:pt x="1264356" y="299156"/>
                  <a:pt x="1896533" y="0"/>
                  <a:pt x="1896533" y="0"/>
                </a:cubicBezTo>
                <a:lnTo>
                  <a:pt x="1896533" y="0"/>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749868103"/>
              </p:ext>
            </p:extLst>
          </p:nvPr>
        </p:nvGraphicFramePr>
        <p:xfrm>
          <a:off x="5132388" y="2147888"/>
          <a:ext cx="4535487" cy="1089025"/>
        </p:xfrm>
        <a:graphic>
          <a:graphicData uri="http://schemas.openxmlformats.org/presentationml/2006/ole">
            <mc:AlternateContent xmlns:mc="http://schemas.openxmlformats.org/markup-compatibility/2006">
              <mc:Choice xmlns:v="urn:schemas-microsoft-com:vml" Requires="v">
                <p:oleObj spid="_x0000_s485563" name="Equation" r:id="rId5" imgW="1638300" imgH="393700" progId="Equation.DSMT4">
                  <p:embed/>
                </p:oleObj>
              </mc:Choice>
              <mc:Fallback>
                <p:oleObj name="Equation" r:id="rId5" imgW="1638300" imgH="393700" progId="Equation.DSMT4">
                  <p:embed/>
                  <p:pic>
                    <p:nvPicPr>
                      <p:cNvPr id="0" name=""/>
                      <p:cNvPicPr>
                        <a:picLocks noChangeAspect="1" noChangeArrowheads="1"/>
                      </p:cNvPicPr>
                      <p:nvPr/>
                    </p:nvPicPr>
                    <p:blipFill>
                      <a:blip r:embed="rId6"/>
                      <a:srcRect/>
                      <a:stretch>
                        <a:fillRect/>
                      </a:stretch>
                    </p:blipFill>
                    <p:spPr bwMode="auto">
                      <a:xfrm>
                        <a:off x="5132388" y="2147888"/>
                        <a:ext cx="4535487" cy="1089025"/>
                      </a:xfrm>
                      <a:prstGeom prst="rect">
                        <a:avLst/>
                      </a:prstGeom>
                      <a:noFill/>
                      <a:extLst/>
                    </p:spPr>
                  </p:pic>
                </p:oleObj>
              </mc:Fallback>
            </mc:AlternateContent>
          </a:graphicData>
        </a:graphic>
      </p:graphicFrame>
    </p:spTree>
    <p:extLst>
      <p:ext uri="{BB962C8B-B14F-4D97-AF65-F5344CB8AC3E}">
        <p14:creationId xmlns:p14="http://schemas.microsoft.com/office/powerpoint/2010/main" val="320872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0" presetClass="path" presetSubtype="0" accel="50000" decel="50000" fill="hold" grpId="0" nodeType="withEffect">
                                  <p:stCondLst>
                                    <p:cond delay="0"/>
                                  </p:stCondLst>
                                  <p:childTnLst>
                                    <p:animMotion origin="layout" path="M -2.29167E-6 -3.33333E-6 L 0.16523 -0.00254 " pathEditMode="relative" ptsTypes="AA">
                                      <p:cBhvr>
                                        <p:cTn id="9" dur="2000" fill="hold"/>
                                        <p:tgtEl>
                                          <p:spTgt spid="9"/>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Low-pass filtering (moving averages)</a:t>
            </a:r>
            <a:endParaRPr lang="en-US" dirty="0"/>
          </a:p>
        </p:txBody>
      </p:sp>
      <p:sp>
        <p:nvSpPr>
          <p:cNvPr id="8" name="TextBox 7"/>
          <p:cNvSpPr txBox="1"/>
          <p:nvPr/>
        </p:nvSpPr>
        <p:spPr>
          <a:xfrm>
            <a:off x="7140458" y="4265605"/>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pic>
        <p:nvPicPr>
          <p:cNvPr id="5" name="Picture 4" descr="dminusmm.jpg"/>
          <p:cNvPicPr>
            <a:picLocks noChangeAspect="1"/>
          </p:cNvPicPr>
          <p:nvPr/>
        </p:nvPicPr>
        <p:blipFill rotWithShape="1">
          <a:blip r:embed="rId3">
            <a:extLst>
              <a:ext uri="{28A0092B-C50C-407E-A947-70E740481C1C}">
                <a14:useLocalDpi xmlns:a14="http://schemas.microsoft.com/office/drawing/2010/main" val="0"/>
              </a:ext>
            </a:extLst>
          </a:blip>
          <a:srcRect l="10109"/>
          <a:stretch/>
        </p:blipFill>
        <p:spPr>
          <a:xfrm>
            <a:off x="1539792" y="1141404"/>
            <a:ext cx="9749332" cy="4775201"/>
          </a:xfrm>
          <a:prstGeom prst="rect">
            <a:avLst/>
          </a:prstGeom>
        </p:spPr>
      </p:pic>
      <p:sp>
        <p:nvSpPr>
          <p:cNvPr id="10" name="TextBox 9"/>
          <p:cNvSpPr txBox="1"/>
          <p:nvPr/>
        </p:nvSpPr>
        <p:spPr>
          <a:xfrm>
            <a:off x="4210993" y="1022871"/>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spTree>
    <p:extLst>
      <p:ext uri="{BB962C8B-B14F-4D97-AF65-F5344CB8AC3E}">
        <p14:creationId xmlns:p14="http://schemas.microsoft.com/office/powerpoint/2010/main" val="184630871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Low-pass filtering (moving averages)</a:t>
            </a:r>
            <a:endParaRPr lang="en-US" dirty="0"/>
          </a:p>
        </p:txBody>
      </p:sp>
      <p:sp>
        <p:nvSpPr>
          <p:cNvPr id="8" name="TextBox 7"/>
          <p:cNvSpPr txBox="1"/>
          <p:nvPr/>
        </p:nvSpPr>
        <p:spPr>
          <a:xfrm>
            <a:off x="7140458" y="4265605"/>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pic>
        <p:nvPicPr>
          <p:cNvPr id="5" name="Picture 4" descr="dminusmm.jpg"/>
          <p:cNvPicPr>
            <a:picLocks noChangeAspect="1"/>
          </p:cNvPicPr>
          <p:nvPr/>
        </p:nvPicPr>
        <p:blipFill rotWithShape="1">
          <a:blip r:embed="rId3">
            <a:extLst>
              <a:ext uri="{28A0092B-C50C-407E-A947-70E740481C1C}">
                <a14:useLocalDpi xmlns:a14="http://schemas.microsoft.com/office/drawing/2010/main" val="0"/>
              </a:ext>
            </a:extLst>
          </a:blip>
          <a:srcRect l="10109"/>
          <a:stretch/>
        </p:blipFill>
        <p:spPr>
          <a:xfrm>
            <a:off x="1539792" y="1141404"/>
            <a:ext cx="9749332" cy="4775201"/>
          </a:xfrm>
          <a:prstGeom prst="rect">
            <a:avLst/>
          </a:prstGeom>
        </p:spPr>
      </p:pic>
      <p:sp>
        <p:nvSpPr>
          <p:cNvPr id="10" name="TextBox 9"/>
          <p:cNvSpPr txBox="1"/>
          <p:nvPr/>
        </p:nvSpPr>
        <p:spPr>
          <a:xfrm>
            <a:off x="4210993" y="1022871"/>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grpSp>
        <p:nvGrpSpPr>
          <p:cNvPr id="4" name="Group 3"/>
          <p:cNvGrpSpPr/>
          <p:nvPr/>
        </p:nvGrpSpPr>
        <p:grpSpPr>
          <a:xfrm>
            <a:off x="2231707" y="4468804"/>
            <a:ext cx="963289" cy="681799"/>
            <a:chOff x="6705599" y="4834466"/>
            <a:chExt cx="528560" cy="681799"/>
          </a:xfrm>
        </p:grpSpPr>
        <p:sp>
          <p:nvSpPr>
            <p:cNvPr id="7" name="TextBox 6"/>
            <p:cNvSpPr txBox="1"/>
            <p:nvPr/>
          </p:nvSpPr>
          <p:spPr>
            <a:xfrm>
              <a:off x="6741716" y="5054600"/>
              <a:ext cx="492443" cy="461665"/>
            </a:xfrm>
            <a:prstGeom prst="rect">
              <a:avLst/>
            </a:prstGeom>
            <a:noFill/>
          </p:spPr>
          <p:txBody>
            <a:bodyPr wrap="none" rtlCol="0">
              <a:spAutoFit/>
            </a:bodyPr>
            <a:lstStyle/>
            <a:p>
              <a:r>
                <a:rPr lang="en-US" sz="2400" dirty="0" smtClean="0">
                  <a:latin typeface="Times"/>
                  <a:cs typeface="Times"/>
                </a:rPr>
                <a:t>10</a:t>
              </a:r>
              <a:endParaRPr lang="en-US" sz="2400" dirty="0">
                <a:latin typeface="Times"/>
                <a:cs typeface="Times"/>
              </a:endParaRPr>
            </a:p>
          </p:txBody>
        </p:sp>
        <p:sp>
          <p:nvSpPr>
            <p:cNvPr id="9" name="Left Brace 8"/>
            <p:cNvSpPr/>
            <p:nvPr/>
          </p:nvSpPr>
          <p:spPr>
            <a:xfrm rot="16200000">
              <a:off x="6739466" y="4800599"/>
              <a:ext cx="211667" cy="279401"/>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rgbClr val="FF0000"/>
                </a:solidFill>
              </a:endParaRPr>
            </a:p>
          </p:txBody>
        </p:sp>
      </p:grpSp>
      <p:pic>
        <p:nvPicPr>
          <p:cNvPr id="3" name="Picture 2" descr="mmm.jpg"/>
          <p:cNvPicPr>
            <a:picLocks noChangeAspect="1"/>
          </p:cNvPicPr>
          <p:nvPr/>
        </p:nvPicPr>
        <p:blipFill rotWithShape="1">
          <a:blip r:embed="rId4">
            <a:extLst>
              <a:ext uri="{28A0092B-C50C-407E-A947-70E740481C1C}">
                <a14:useLocalDpi xmlns:a14="http://schemas.microsoft.com/office/drawing/2010/main" val="0"/>
              </a:ext>
            </a:extLst>
          </a:blip>
          <a:srcRect l="10101" t="7070" r="7200" b="5716"/>
          <a:stretch/>
        </p:blipFill>
        <p:spPr>
          <a:xfrm>
            <a:off x="1597059" y="1462527"/>
            <a:ext cx="8889648" cy="4156654"/>
          </a:xfrm>
          <a:prstGeom prst="rect">
            <a:avLst/>
          </a:prstGeom>
        </p:spPr>
      </p:pic>
    </p:spTree>
    <p:extLst>
      <p:ext uri="{BB962C8B-B14F-4D97-AF65-F5344CB8AC3E}">
        <p14:creationId xmlns:p14="http://schemas.microsoft.com/office/powerpoint/2010/main" val="222997887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Low-pass filtering (moving averages)</a:t>
            </a:r>
            <a:endParaRPr lang="en-US" dirty="0"/>
          </a:p>
        </p:txBody>
      </p:sp>
      <p:sp>
        <p:nvSpPr>
          <p:cNvPr id="10" name="TextBox 9"/>
          <p:cNvSpPr txBox="1"/>
          <p:nvPr/>
        </p:nvSpPr>
        <p:spPr>
          <a:xfrm>
            <a:off x="4210993" y="1022871"/>
            <a:ext cx="3098625"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t>
            </a:r>
            <a:r>
              <a:rPr lang="en-US" sz="2400" dirty="0">
                <a:solidFill>
                  <a:srgbClr val="FF0000"/>
                </a:solidFill>
              </a:rPr>
              <a:t>A</a:t>
            </a:r>
            <a:r>
              <a:rPr lang="en-US" sz="2400" dirty="0" smtClean="0">
                <a:solidFill>
                  <a:srgbClr val="FF0000"/>
                </a:solidFill>
              </a:rPr>
              <a:t>verage</a:t>
            </a:r>
            <a:endParaRPr lang="en-US" sz="2400" dirty="0">
              <a:solidFill>
                <a:srgbClr val="FF0000"/>
              </a:solidFill>
            </a:endParaRPr>
          </a:p>
        </p:txBody>
      </p:sp>
      <p:pic>
        <p:nvPicPr>
          <p:cNvPr id="3" name="Picture 2" descr="mmm.jpg"/>
          <p:cNvPicPr>
            <a:picLocks noChangeAspect="1"/>
          </p:cNvPicPr>
          <p:nvPr/>
        </p:nvPicPr>
        <p:blipFill rotWithShape="1">
          <a:blip r:embed="rId3">
            <a:extLst>
              <a:ext uri="{28A0092B-C50C-407E-A947-70E740481C1C}">
                <a14:useLocalDpi xmlns:a14="http://schemas.microsoft.com/office/drawing/2010/main" val="0"/>
              </a:ext>
            </a:extLst>
          </a:blip>
          <a:srcRect l="10101" t="7070" r="7200" b="5716"/>
          <a:stretch/>
        </p:blipFill>
        <p:spPr>
          <a:xfrm>
            <a:off x="1597059" y="1443283"/>
            <a:ext cx="8889648" cy="2443960"/>
          </a:xfrm>
          <a:prstGeom prst="rect">
            <a:avLst/>
          </a:prstGeom>
        </p:spPr>
      </p:pic>
      <p:pic>
        <p:nvPicPr>
          <p:cNvPr id="6" name="Picture 5" descr="dminusmmminusmmm.jpg"/>
          <p:cNvPicPr>
            <a:picLocks noChangeAspect="1"/>
          </p:cNvPicPr>
          <p:nvPr/>
        </p:nvPicPr>
        <p:blipFill rotWithShape="1">
          <a:blip r:embed="rId4">
            <a:extLst>
              <a:ext uri="{28A0092B-C50C-407E-A947-70E740481C1C}">
                <a14:useLocalDpi xmlns:a14="http://schemas.microsoft.com/office/drawing/2010/main" val="0"/>
              </a:ext>
            </a:extLst>
          </a:blip>
          <a:srcRect l="10824" t="5550" r="8792" b="4444"/>
          <a:stretch/>
        </p:blipFill>
        <p:spPr>
          <a:xfrm>
            <a:off x="1709109" y="4522286"/>
            <a:ext cx="8559800" cy="2335713"/>
          </a:xfrm>
          <a:prstGeom prst="rect">
            <a:avLst/>
          </a:prstGeom>
        </p:spPr>
      </p:pic>
      <p:sp>
        <p:nvSpPr>
          <p:cNvPr id="11" name="TextBox 10"/>
          <p:cNvSpPr txBox="1"/>
          <p:nvPr/>
        </p:nvSpPr>
        <p:spPr>
          <a:xfrm>
            <a:off x="3593727" y="4042593"/>
            <a:ext cx="5425283"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Average</a:t>
            </a:r>
            <a:r>
              <a:rPr lang="en-US" sz="2400" dirty="0">
                <a:solidFill>
                  <a:srgbClr val="D504CA"/>
                </a:solidFill>
              </a:rPr>
              <a:t> </a:t>
            </a:r>
            <a:r>
              <a:rPr lang="en-US" sz="2400" dirty="0" smtClean="0"/>
              <a:t>– </a:t>
            </a:r>
            <a:r>
              <a:rPr lang="en-US" sz="2400" dirty="0" smtClean="0">
                <a:solidFill>
                  <a:srgbClr val="D504CA"/>
                </a:solidFill>
              </a:rPr>
              <a:t>Moving Average</a:t>
            </a:r>
            <a:endParaRPr lang="en-US" sz="2400" dirty="0">
              <a:solidFill>
                <a:srgbClr val="FF0000"/>
              </a:solidFill>
            </a:endParaRPr>
          </a:p>
        </p:txBody>
      </p:sp>
    </p:spTree>
    <p:extLst>
      <p:ext uri="{BB962C8B-B14F-4D97-AF65-F5344CB8AC3E}">
        <p14:creationId xmlns:p14="http://schemas.microsoft.com/office/powerpoint/2010/main" val="2559065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minusmmminusmmm.jpg"/>
          <p:cNvPicPr>
            <a:picLocks noChangeAspect="1"/>
          </p:cNvPicPr>
          <p:nvPr/>
        </p:nvPicPr>
        <p:blipFill rotWithShape="1">
          <a:blip r:embed="rId3">
            <a:extLst>
              <a:ext uri="{28A0092B-C50C-407E-A947-70E740481C1C}">
                <a14:useLocalDpi xmlns:a14="http://schemas.microsoft.com/office/drawing/2010/main" val="0"/>
              </a:ext>
            </a:extLst>
          </a:blip>
          <a:srcRect l="10824" t="5550" r="8792" b="4444"/>
          <a:stretch/>
        </p:blipFill>
        <p:spPr>
          <a:xfrm>
            <a:off x="1709109" y="4522286"/>
            <a:ext cx="8559800" cy="2335713"/>
          </a:xfrm>
          <a:prstGeom prst="rect">
            <a:avLst/>
          </a:prstGeom>
        </p:spPr>
      </p:pic>
      <p:sp>
        <p:nvSpPr>
          <p:cNvPr id="2" name="Title 1"/>
          <p:cNvSpPr>
            <a:spLocks noGrp="1"/>
          </p:cNvSpPr>
          <p:nvPr>
            <p:ph type="title"/>
          </p:nvPr>
        </p:nvSpPr>
        <p:spPr/>
        <p:txBody>
          <a:bodyPr/>
          <a:lstStyle/>
          <a:p>
            <a:r>
              <a:rPr lang="en-US" dirty="0" smtClean="0"/>
              <a:t>Low-pass filtering (moving averages)</a:t>
            </a:r>
            <a:endParaRPr lang="en-US" dirty="0"/>
          </a:p>
        </p:txBody>
      </p:sp>
      <p:sp>
        <p:nvSpPr>
          <p:cNvPr id="11" name="TextBox 10"/>
          <p:cNvSpPr txBox="1"/>
          <p:nvPr/>
        </p:nvSpPr>
        <p:spPr>
          <a:xfrm>
            <a:off x="3593727" y="4042593"/>
            <a:ext cx="5425283"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r>
              <a:rPr lang="en-US" sz="2400" dirty="0" smtClean="0"/>
              <a:t>–</a:t>
            </a:r>
            <a:r>
              <a:rPr lang="en-US" sz="2400" dirty="0" smtClean="0">
                <a:solidFill>
                  <a:srgbClr val="FF0000"/>
                </a:solidFill>
              </a:rPr>
              <a:t> Moving Average</a:t>
            </a:r>
            <a:r>
              <a:rPr lang="en-US" sz="2400" dirty="0">
                <a:solidFill>
                  <a:srgbClr val="D504CA"/>
                </a:solidFill>
              </a:rPr>
              <a:t> </a:t>
            </a:r>
            <a:r>
              <a:rPr lang="en-US" sz="2400" dirty="0" smtClean="0"/>
              <a:t>– </a:t>
            </a:r>
            <a:r>
              <a:rPr lang="en-US" sz="2400" dirty="0" smtClean="0">
                <a:solidFill>
                  <a:srgbClr val="D504CA"/>
                </a:solidFill>
              </a:rPr>
              <a:t>Moving Average</a:t>
            </a:r>
            <a:endParaRPr lang="en-US" sz="2400" dirty="0">
              <a:solidFill>
                <a:srgbClr val="FF0000"/>
              </a:solidFill>
            </a:endParaRPr>
          </a:p>
        </p:txBody>
      </p:sp>
      <p:pic>
        <p:nvPicPr>
          <p:cNvPr id="5" name="Picture 4" descr="tre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08" y="1501015"/>
            <a:ext cx="10602158" cy="2636396"/>
          </a:xfrm>
          <a:prstGeom prst="rect">
            <a:avLst/>
          </a:prstGeom>
        </p:spPr>
      </p:pic>
      <p:sp>
        <p:nvSpPr>
          <p:cNvPr id="12" name="TextBox 11"/>
          <p:cNvSpPr txBox="1"/>
          <p:nvPr/>
        </p:nvSpPr>
        <p:spPr>
          <a:xfrm>
            <a:off x="3361293" y="1135233"/>
            <a:ext cx="4545535" cy="461665"/>
          </a:xfrm>
          <a:prstGeom prst="rect">
            <a:avLst/>
          </a:prstGeom>
          <a:noFill/>
        </p:spPr>
        <p:txBody>
          <a:bodyPr wrap="none" rtlCol="0">
            <a:spAutoFit/>
          </a:bodyPr>
          <a:lstStyle/>
          <a:p>
            <a:r>
              <a:rPr lang="en-US" sz="2400" dirty="0" smtClean="0">
                <a:solidFill>
                  <a:srgbClr val="FF0000"/>
                </a:solidFill>
              </a:rPr>
              <a:t>Moving Average</a:t>
            </a:r>
            <a:r>
              <a:rPr lang="en-US" sz="2400" dirty="0">
                <a:solidFill>
                  <a:srgbClr val="D504CA"/>
                </a:solidFill>
              </a:rPr>
              <a:t> </a:t>
            </a:r>
            <a:r>
              <a:rPr lang="en-US" sz="2400" dirty="0"/>
              <a:t>+</a:t>
            </a:r>
            <a:r>
              <a:rPr lang="en-US" sz="2400" dirty="0" smtClean="0"/>
              <a:t> </a:t>
            </a:r>
            <a:r>
              <a:rPr lang="en-US" sz="2400" dirty="0" smtClean="0">
                <a:solidFill>
                  <a:srgbClr val="D504CA"/>
                </a:solidFill>
              </a:rPr>
              <a:t>Moving Average</a:t>
            </a:r>
            <a:endParaRPr lang="en-US" sz="2400" dirty="0">
              <a:solidFill>
                <a:srgbClr val="FF0000"/>
              </a:solidFill>
            </a:endParaRPr>
          </a:p>
        </p:txBody>
      </p:sp>
    </p:spTree>
    <p:extLst>
      <p:ext uri="{BB962C8B-B14F-4D97-AF65-F5344CB8AC3E}">
        <p14:creationId xmlns:p14="http://schemas.microsoft.com/office/powerpoint/2010/main" val="41029826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64" y="1"/>
            <a:ext cx="10520475" cy="2540178"/>
          </a:xfrm>
          <a:prstGeom prst="rect">
            <a:avLst/>
          </a:prstGeom>
        </p:spPr>
      </p:pic>
      <p:pic>
        <p:nvPicPr>
          <p:cNvPr id="5" name="Picture 4" descr="dminusmmminusmmm.jpg"/>
          <p:cNvPicPr>
            <a:picLocks noChangeAspect="1"/>
          </p:cNvPicPr>
          <p:nvPr/>
        </p:nvPicPr>
        <p:blipFill rotWithShape="1">
          <a:blip r:embed="rId4">
            <a:extLst>
              <a:ext uri="{28A0092B-C50C-407E-A947-70E740481C1C}">
                <a14:useLocalDpi xmlns:a14="http://schemas.microsoft.com/office/drawing/2010/main" val="0"/>
              </a:ext>
            </a:extLst>
          </a:blip>
          <a:srcRect l="10824" t="5550" r="8792" b="4444"/>
          <a:stretch/>
        </p:blipFill>
        <p:spPr>
          <a:xfrm>
            <a:off x="1689867" y="5388262"/>
            <a:ext cx="8482124" cy="1258060"/>
          </a:xfrm>
          <a:prstGeom prst="rect">
            <a:avLst/>
          </a:prstGeom>
        </p:spPr>
      </p:pic>
      <p:pic>
        <p:nvPicPr>
          <p:cNvPr id="6" name="Picture 5" descr="tre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08" y="2886571"/>
            <a:ext cx="10505949" cy="2174547"/>
          </a:xfrm>
          <a:prstGeom prst="rect">
            <a:avLst/>
          </a:prstGeom>
        </p:spPr>
      </p:pic>
      <p:sp>
        <p:nvSpPr>
          <p:cNvPr id="7" name="TextBox 6"/>
          <p:cNvSpPr txBox="1"/>
          <p:nvPr/>
        </p:nvSpPr>
        <p:spPr>
          <a:xfrm>
            <a:off x="5387667" y="2366982"/>
            <a:ext cx="562574" cy="584776"/>
          </a:xfrm>
          <a:prstGeom prst="rect">
            <a:avLst/>
          </a:prstGeom>
          <a:noFill/>
        </p:spPr>
        <p:txBody>
          <a:bodyPr wrap="none" rtlCol="0">
            <a:spAutoFit/>
          </a:bodyPr>
          <a:lstStyle/>
          <a:p>
            <a:r>
              <a:rPr lang="en-US" sz="3200" dirty="0" smtClean="0"/>
              <a:t>||</a:t>
            </a:r>
            <a:endParaRPr lang="en-US" sz="3200" dirty="0"/>
          </a:p>
        </p:txBody>
      </p:sp>
      <p:sp>
        <p:nvSpPr>
          <p:cNvPr id="8" name="TextBox 7"/>
          <p:cNvSpPr txBox="1"/>
          <p:nvPr/>
        </p:nvSpPr>
        <p:spPr>
          <a:xfrm>
            <a:off x="5405375" y="4809393"/>
            <a:ext cx="440145" cy="707886"/>
          </a:xfrm>
          <a:prstGeom prst="rect">
            <a:avLst/>
          </a:prstGeom>
          <a:noFill/>
        </p:spPr>
        <p:txBody>
          <a:bodyPr wrap="none" rtlCol="0">
            <a:spAutoFit/>
          </a:bodyPr>
          <a:lstStyle/>
          <a:p>
            <a:r>
              <a:rPr lang="en-US" sz="4000" dirty="0"/>
              <a:t>+</a:t>
            </a:r>
          </a:p>
        </p:txBody>
      </p:sp>
      <p:sp>
        <p:nvSpPr>
          <p:cNvPr id="9" name="TextBox 8"/>
          <p:cNvSpPr txBox="1"/>
          <p:nvPr/>
        </p:nvSpPr>
        <p:spPr>
          <a:xfrm>
            <a:off x="10463001" y="848126"/>
            <a:ext cx="771966" cy="461665"/>
          </a:xfrm>
          <a:prstGeom prst="rect">
            <a:avLst/>
          </a:prstGeom>
          <a:noFill/>
        </p:spPr>
        <p:txBody>
          <a:bodyPr wrap="none" rtlCol="0">
            <a:spAutoFit/>
          </a:bodyPr>
          <a:lstStyle/>
          <a:p>
            <a:r>
              <a:rPr lang="en-US" sz="2400" dirty="0">
                <a:solidFill>
                  <a:srgbClr val="3366FF"/>
                </a:solidFill>
              </a:rPr>
              <a:t>D</a:t>
            </a:r>
            <a:r>
              <a:rPr lang="en-US" sz="2400" dirty="0" smtClean="0">
                <a:solidFill>
                  <a:srgbClr val="3366FF"/>
                </a:solidFill>
              </a:rPr>
              <a:t>ata</a:t>
            </a:r>
            <a:r>
              <a:rPr lang="en-US" sz="2400" dirty="0" smtClean="0">
                <a:solidFill>
                  <a:srgbClr val="0000FF"/>
                </a:solidFill>
              </a:rPr>
              <a:t> </a:t>
            </a:r>
            <a:endParaRPr lang="en-US" sz="2400" dirty="0">
              <a:solidFill>
                <a:srgbClr val="FF0000"/>
              </a:solidFill>
            </a:endParaRPr>
          </a:p>
        </p:txBody>
      </p:sp>
      <p:sp>
        <p:nvSpPr>
          <p:cNvPr id="10" name="TextBox 9"/>
          <p:cNvSpPr txBox="1"/>
          <p:nvPr/>
        </p:nvSpPr>
        <p:spPr>
          <a:xfrm>
            <a:off x="10557676" y="3656167"/>
            <a:ext cx="918491" cy="461665"/>
          </a:xfrm>
          <a:prstGeom prst="rect">
            <a:avLst/>
          </a:prstGeom>
          <a:noFill/>
        </p:spPr>
        <p:txBody>
          <a:bodyPr wrap="none" rtlCol="0">
            <a:spAutoFit/>
          </a:bodyPr>
          <a:lstStyle/>
          <a:p>
            <a:r>
              <a:rPr lang="en-US" sz="2400" dirty="0" smtClean="0">
                <a:solidFill>
                  <a:srgbClr val="007233"/>
                </a:solidFill>
              </a:rPr>
              <a:t>Trend </a:t>
            </a:r>
            <a:endParaRPr lang="en-US" sz="2400" dirty="0">
              <a:solidFill>
                <a:srgbClr val="007233"/>
              </a:solidFill>
            </a:endParaRPr>
          </a:p>
        </p:txBody>
      </p:sp>
      <p:sp>
        <p:nvSpPr>
          <p:cNvPr id="11" name="TextBox 10"/>
          <p:cNvSpPr txBox="1"/>
          <p:nvPr/>
        </p:nvSpPr>
        <p:spPr>
          <a:xfrm>
            <a:off x="10538435" y="5926932"/>
            <a:ext cx="1199517" cy="461665"/>
          </a:xfrm>
          <a:prstGeom prst="rect">
            <a:avLst/>
          </a:prstGeom>
          <a:noFill/>
        </p:spPr>
        <p:txBody>
          <a:bodyPr wrap="none" rtlCol="0">
            <a:spAutoFit/>
          </a:bodyPr>
          <a:lstStyle/>
          <a:p>
            <a:r>
              <a:rPr lang="en-US" sz="2400" dirty="0" smtClean="0">
                <a:solidFill>
                  <a:srgbClr val="3366FF"/>
                </a:solidFill>
              </a:rPr>
              <a:t>Periodic</a:t>
            </a:r>
            <a:r>
              <a:rPr lang="en-US" sz="2400" dirty="0" smtClean="0">
                <a:solidFill>
                  <a:srgbClr val="0000FF"/>
                </a:solidFill>
              </a:rPr>
              <a:t> </a:t>
            </a:r>
            <a:endParaRPr lang="en-US" sz="2400" dirty="0">
              <a:solidFill>
                <a:srgbClr val="FF0000"/>
              </a:solidFill>
            </a:endParaRPr>
          </a:p>
        </p:txBody>
      </p:sp>
    </p:spTree>
    <p:extLst>
      <p:ext uri="{BB962C8B-B14F-4D97-AF65-F5344CB8AC3E}">
        <p14:creationId xmlns:p14="http://schemas.microsoft.com/office/powerpoint/2010/main" val="36478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STL</a:t>
            </a:r>
            <a:endParaRPr lang="en-US" dirty="0"/>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0818787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far</a:t>
            </a:r>
            <a:endParaRPr lang="en-US" dirty="0"/>
          </a:p>
        </p:txBody>
      </p:sp>
      <p:sp>
        <p:nvSpPr>
          <p:cNvPr id="3" name="Content Placeholder 2"/>
          <p:cNvSpPr>
            <a:spLocks noGrp="1"/>
          </p:cNvSpPr>
          <p:nvPr>
            <p:ph sz="quarter" idx="10"/>
          </p:nvPr>
        </p:nvSpPr>
        <p:spPr/>
        <p:txBody>
          <a:bodyPr/>
          <a:lstStyle/>
          <a:p>
            <a:r>
              <a:rPr lang="en-US" dirty="0" smtClean="0"/>
              <a:t>Loess – find trends using local polynomial modeling.</a:t>
            </a:r>
          </a:p>
          <a:p>
            <a:pPr lvl="1"/>
            <a:r>
              <a:rPr lang="en-US" dirty="0" smtClean="0"/>
              <a:t>Need to determine bandwidth parameter.</a:t>
            </a:r>
          </a:p>
          <a:p>
            <a:pPr lvl="1"/>
            <a:r>
              <a:rPr lang="en-US" dirty="0"/>
              <a:t>C</a:t>
            </a:r>
            <a:r>
              <a:rPr lang="en-US" dirty="0" smtClean="0"/>
              <a:t>oarse, looks at data over possibly many cycles.</a:t>
            </a:r>
          </a:p>
          <a:p>
            <a:pPr lvl="1"/>
            <a:endParaRPr lang="en-US" dirty="0" smtClean="0"/>
          </a:p>
          <a:p>
            <a:r>
              <a:rPr lang="en-US" dirty="0" smtClean="0"/>
              <a:t>Moving Average smoothing – find trends by averaging over one cycle length.</a:t>
            </a:r>
          </a:p>
          <a:p>
            <a:pPr lvl="1"/>
            <a:r>
              <a:rPr lang="en-US" dirty="0" smtClean="0"/>
              <a:t>Won’t work well if the trend is not smooth.</a:t>
            </a:r>
          </a:p>
          <a:p>
            <a:pPr lvl="1"/>
            <a:r>
              <a:rPr lang="en-US" dirty="0" smtClean="0"/>
              <a:t>Need to know the cycle length.</a:t>
            </a:r>
          </a:p>
          <a:p>
            <a:pPr lvl="1"/>
            <a:r>
              <a:rPr lang="en-US" dirty="0" smtClean="0"/>
              <a:t>Fine-grained, looks only at the previous cycle, nothing else.</a:t>
            </a:r>
            <a:endParaRPr lang="en-US" dirty="0"/>
          </a:p>
        </p:txBody>
      </p:sp>
    </p:spTree>
    <p:extLst>
      <p:ext uri="{BB962C8B-B14F-4D97-AF65-F5344CB8AC3E}">
        <p14:creationId xmlns:p14="http://schemas.microsoft.com/office/powerpoint/2010/main" val="1667494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62480" y="915385"/>
            <a:ext cx="11525250" cy="797269"/>
          </a:xfrm>
        </p:spPr>
        <p:txBody>
          <a:bodyPr>
            <a:normAutofit/>
          </a:bodyPr>
          <a:lstStyle/>
          <a:p>
            <a:pPr marL="0" indent="0">
              <a:buNone/>
            </a:pPr>
            <a:r>
              <a:rPr lang="en-GB" dirty="0" smtClean="0"/>
              <a:t>Which one of these is S&amp;P 500 index over a year vs. time?</a:t>
            </a:r>
            <a:endParaRPr lang="en-GB" dirty="0"/>
          </a:p>
        </p:txBody>
      </p:sp>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3" name="Picture 2" descr="randdata.jpg"/>
          <p:cNvPicPr>
            <a:picLocks noChangeAspect="1"/>
          </p:cNvPicPr>
          <p:nvPr/>
        </p:nvPicPr>
        <p:blipFill rotWithShape="1">
          <a:blip r:embed="rId3">
            <a:extLst>
              <a:ext uri="{28A0092B-C50C-407E-A947-70E740481C1C}">
                <a14:useLocalDpi xmlns:a14="http://schemas.microsoft.com/office/drawing/2010/main" val="0"/>
              </a:ext>
            </a:extLst>
          </a:blip>
          <a:srcRect b="9158"/>
          <a:stretch/>
        </p:blipFill>
        <p:spPr>
          <a:xfrm>
            <a:off x="6264480" y="1738295"/>
            <a:ext cx="5836805" cy="3976704"/>
          </a:xfrm>
          <a:prstGeom prst="rect">
            <a:avLst/>
          </a:prstGeom>
        </p:spPr>
      </p:pic>
      <p:pic>
        <p:nvPicPr>
          <p:cNvPr id="5" name="Picture 4" descr="sp500.jpg"/>
          <p:cNvPicPr>
            <a:picLocks noChangeAspect="1"/>
          </p:cNvPicPr>
          <p:nvPr/>
        </p:nvPicPr>
        <p:blipFill rotWithShape="1">
          <a:blip r:embed="rId4">
            <a:extLst>
              <a:ext uri="{28A0092B-C50C-407E-A947-70E740481C1C}">
                <a14:useLocalDpi xmlns:a14="http://schemas.microsoft.com/office/drawing/2010/main" val="0"/>
              </a:ext>
            </a:extLst>
          </a:blip>
          <a:srcRect l="1" r="215" b="9427"/>
          <a:stretch/>
        </p:blipFill>
        <p:spPr>
          <a:xfrm>
            <a:off x="145143" y="1483556"/>
            <a:ext cx="6295571"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9" name="TextBox 8"/>
          <p:cNvSpPr txBox="1"/>
          <p:nvPr/>
        </p:nvSpPr>
        <p:spPr>
          <a:xfrm>
            <a:off x="6539666" y="5921828"/>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10" name="TextBox 9"/>
          <p:cNvSpPr txBox="1"/>
          <p:nvPr/>
        </p:nvSpPr>
        <p:spPr>
          <a:xfrm>
            <a:off x="11010066" y="5929086"/>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4" name="TextBox 3"/>
          <p:cNvSpPr txBox="1"/>
          <p:nvPr/>
        </p:nvSpPr>
        <p:spPr>
          <a:xfrm>
            <a:off x="2394857" y="1687286"/>
            <a:ext cx="1595534" cy="523220"/>
          </a:xfrm>
          <a:prstGeom prst="rect">
            <a:avLst/>
          </a:prstGeom>
          <a:noFill/>
        </p:spPr>
        <p:txBody>
          <a:bodyPr wrap="none" rtlCol="0">
            <a:spAutoFit/>
          </a:bodyPr>
          <a:lstStyle/>
          <a:p>
            <a:r>
              <a:rPr lang="en-US" sz="2800" dirty="0" smtClean="0">
                <a:latin typeface="Segoe"/>
                <a:cs typeface="Segoe"/>
              </a:rPr>
              <a:t>S&amp;P 500</a:t>
            </a:r>
            <a:endParaRPr lang="en-US" sz="2800" dirty="0">
              <a:latin typeface="Segoe"/>
              <a:cs typeface="Segoe"/>
            </a:endParaRPr>
          </a:p>
        </p:txBody>
      </p:sp>
      <p:sp>
        <p:nvSpPr>
          <p:cNvPr id="11" name="TextBox 10"/>
          <p:cNvSpPr txBox="1"/>
          <p:nvPr/>
        </p:nvSpPr>
        <p:spPr>
          <a:xfrm>
            <a:off x="8189686" y="1640113"/>
            <a:ext cx="2559665" cy="523220"/>
          </a:xfrm>
          <a:prstGeom prst="rect">
            <a:avLst/>
          </a:prstGeom>
          <a:noFill/>
        </p:spPr>
        <p:txBody>
          <a:bodyPr wrap="none" rtlCol="0">
            <a:spAutoFit/>
          </a:bodyPr>
          <a:lstStyle/>
          <a:p>
            <a:r>
              <a:rPr lang="en-US" sz="2800" dirty="0" smtClean="0">
                <a:latin typeface="Segoe"/>
                <a:cs typeface="Segoe"/>
              </a:rPr>
              <a:t>Random Noise</a:t>
            </a:r>
            <a:endParaRPr lang="en-US" sz="2800" dirty="0">
              <a:latin typeface="Segoe"/>
              <a:cs typeface="Segoe"/>
            </a:endParaRPr>
          </a:p>
        </p:txBody>
      </p:sp>
      <p:sp>
        <p:nvSpPr>
          <p:cNvPr id="14" name="Left Arrow 13"/>
          <p:cNvSpPr/>
          <p:nvPr/>
        </p:nvSpPr>
        <p:spPr>
          <a:xfrm>
            <a:off x="2431143" y="3791857"/>
            <a:ext cx="399143" cy="4535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17" name="TextBox 16"/>
          <p:cNvSpPr txBox="1"/>
          <p:nvPr/>
        </p:nvSpPr>
        <p:spPr>
          <a:xfrm>
            <a:off x="2340429" y="5043714"/>
            <a:ext cx="1647318" cy="369332"/>
          </a:xfrm>
          <a:prstGeom prst="rect">
            <a:avLst/>
          </a:prstGeom>
          <a:noFill/>
        </p:spPr>
        <p:txBody>
          <a:bodyPr wrap="none" rtlCol="0">
            <a:spAutoFit/>
          </a:bodyPr>
          <a:lstStyle/>
          <a:p>
            <a:r>
              <a:rPr lang="en-US" dirty="0" smtClean="0">
                <a:latin typeface="Segoe UI Light"/>
              </a:rPr>
              <a:t>Can I Predict?</a:t>
            </a:r>
            <a:endParaRPr lang="en-US" dirty="0">
              <a:latin typeface="Segoe UI Light"/>
            </a:endParaRPr>
          </a:p>
        </p:txBody>
      </p:sp>
    </p:spTree>
    <p:extLst>
      <p:ext uri="{BB962C8B-B14F-4D97-AF65-F5344CB8AC3E}">
        <p14:creationId xmlns:p14="http://schemas.microsoft.com/office/powerpoint/2010/main" val="122961573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STL package (abbreviated)</a:t>
            </a:r>
            <a:endParaRPr lang="en-US" dirty="0"/>
          </a:p>
        </p:txBody>
      </p:sp>
      <p:sp>
        <p:nvSpPr>
          <p:cNvPr id="3" name="Content Placeholder 2"/>
          <p:cNvSpPr>
            <a:spLocks noGrp="1"/>
          </p:cNvSpPr>
          <p:nvPr>
            <p:ph sz="quarter" idx="10"/>
          </p:nvPr>
        </p:nvSpPr>
        <p:spPr/>
        <p:txBody>
          <a:bodyPr/>
          <a:lstStyle/>
          <a:p>
            <a:r>
              <a:rPr lang="en-US" dirty="0" smtClean="0"/>
              <a:t>Use Loess to find a general trend T.</a:t>
            </a:r>
          </a:p>
          <a:p>
            <a:r>
              <a:rPr lang="en-US" dirty="0" smtClean="0"/>
              <a:t>Subtract it: X-T. </a:t>
            </a:r>
          </a:p>
          <a:p>
            <a:r>
              <a:rPr lang="en-US" dirty="0" smtClean="0"/>
              <a:t>Use Moving Average Smoothing to find more trend C.</a:t>
            </a:r>
          </a:p>
          <a:p>
            <a:r>
              <a:rPr lang="en-US" dirty="0" smtClean="0"/>
              <a:t>Subtract it: S=X-T-C</a:t>
            </a:r>
          </a:p>
          <a:p>
            <a:r>
              <a:rPr lang="en-US" dirty="0" smtClean="0"/>
              <a:t>The seasonal component remains, called S.</a:t>
            </a:r>
          </a:p>
          <a:p>
            <a:r>
              <a:rPr lang="en-US" dirty="0" smtClean="0"/>
              <a:t>Smooth the total trend X-S with Loess to get total trend V</a:t>
            </a:r>
          </a:p>
          <a:p>
            <a:r>
              <a:rPr lang="en-US" dirty="0" smtClean="0"/>
              <a:t>The remainder is R=X-S-V.</a:t>
            </a:r>
            <a:endParaRPr lang="en-US" dirty="0"/>
          </a:p>
        </p:txBody>
      </p:sp>
    </p:spTree>
    <p:extLst>
      <p:ext uri="{BB962C8B-B14F-4D97-AF65-F5344CB8AC3E}">
        <p14:creationId xmlns:p14="http://schemas.microsoft.com/office/powerpoint/2010/main" val="2324417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descr="DairyDecomposed.png"/>
          <p:cNvPicPr>
            <a:picLocks noChangeAspect="1"/>
          </p:cNvPicPr>
          <p:nvPr/>
        </p:nvPicPr>
        <p:blipFill rotWithShape="1">
          <a:blip r:embed="rId3">
            <a:extLst>
              <a:ext uri="{28A0092B-C50C-407E-A947-70E740481C1C}">
                <a14:useLocalDpi xmlns:a14="http://schemas.microsoft.com/office/drawing/2010/main" val="0"/>
              </a:ext>
            </a:extLst>
          </a:blip>
          <a:srcRect l="-185" t="8942" r="12794" b="5352"/>
          <a:stretch/>
        </p:blipFill>
        <p:spPr>
          <a:xfrm>
            <a:off x="496975" y="55215"/>
            <a:ext cx="9589783" cy="6717665"/>
          </a:xfrm>
          <a:prstGeom prst="rect">
            <a:avLst/>
          </a:prstGeom>
        </p:spPr>
      </p:pic>
      <p:sp>
        <p:nvSpPr>
          <p:cNvPr id="5" name="TextBox 4"/>
          <p:cNvSpPr txBox="1"/>
          <p:nvPr/>
        </p:nvSpPr>
        <p:spPr>
          <a:xfrm>
            <a:off x="10234010" y="515328"/>
            <a:ext cx="1678314" cy="369332"/>
          </a:xfrm>
          <a:prstGeom prst="rect">
            <a:avLst/>
          </a:prstGeom>
          <a:noFill/>
        </p:spPr>
        <p:txBody>
          <a:bodyPr wrap="none" rtlCol="0">
            <a:spAutoFit/>
          </a:bodyPr>
          <a:lstStyle/>
          <a:p>
            <a:r>
              <a:rPr lang="en-US" dirty="0" smtClean="0"/>
              <a:t>Milk Production</a:t>
            </a:r>
            <a:endParaRPr lang="en-US" dirty="0"/>
          </a:p>
        </p:txBody>
      </p:sp>
      <p:sp>
        <p:nvSpPr>
          <p:cNvPr id="6" name="Oval 5"/>
          <p:cNvSpPr/>
          <p:nvPr/>
        </p:nvSpPr>
        <p:spPr>
          <a:xfrm>
            <a:off x="1404642" y="4349093"/>
            <a:ext cx="9890215" cy="198210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2700867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Stationarity</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34176582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Stationarity</a:t>
            </a:r>
            <a:endParaRPr lang="en-US" dirty="0"/>
          </a:p>
        </p:txBody>
      </p:sp>
      <p:sp>
        <p:nvSpPr>
          <p:cNvPr id="3" name="Content Placeholder 2"/>
          <p:cNvSpPr>
            <a:spLocks noGrp="1"/>
          </p:cNvSpPr>
          <p:nvPr>
            <p:ph sz="quarter" idx="10"/>
          </p:nvPr>
        </p:nvSpPr>
        <p:spPr/>
        <p:txBody>
          <a:bodyPr/>
          <a:lstStyle/>
          <a:p>
            <a:r>
              <a:rPr lang="en-US" dirty="0" smtClean="0"/>
              <a:t>Stationary time series have no trend.</a:t>
            </a:r>
          </a:p>
          <a:p>
            <a:r>
              <a:rPr lang="en-US" dirty="0" smtClean="0"/>
              <a:t>Second-order </a:t>
            </a:r>
            <a:r>
              <a:rPr lang="en-US" dirty="0" err="1" smtClean="0"/>
              <a:t>stationarity</a:t>
            </a:r>
            <a:r>
              <a:rPr lang="en-US" dirty="0" smtClean="0"/>
              <a:t> conditions:</a:t>
            </a:r>
          </a:p>
          <a:p>
            <a:pPr marL="971396" lvl="1" indent="-514350">
              <a:buFont typeface="+mj-lt"/>
              <a:buAutoNum type="arabicPeriod"/>
            </a:pPr>
            <a:r>
              <a:rPr lang="en-US" dirty="0" smtClean="0"/>
              <a:t>Constant Mean</a:t>
            </a:r>
          </a:p>
          <a:p>
            <a:pPr marL="971396" lvl="1" indent="-514350">
              <a:buFont typeface="+mj-lt"/>
              <a:buAutoNum type="arabicPeriod"/>
            </a:pPr>
            <a:r>
              <a:rPr lang="en-US" dirty="0" smtClean="0"/>
              <a:t>Constant Variance</a:t>
            </a:r>
          </a:p>
          <a:p>
            <a:pPr marL="971396" lvl="1" indent="-514350">
              <a:buFont typeface="+mj-lt"/>
              <a:buAutoNum type="arabicPeriod"/>
            </a:pPr>
            <a:r>
              <a:rPr lang="en-US" dirty="0" smtClean="0"/>
              <a:t>An </a:t>
            </a:r>
            <a:r>
              <a:rPr lang="en-US" dirty="0" err="1" smtClean="0"/>
              <a:t>autocovariance</a:t>
            </a:r>
            <a:r>
              <a:rPr lang="en-US" dirty="0" smtClean="0"/>
              <a:t> that does not depend on time</a:t>
            </a:r>
          </a:p>
          <a:p>
            <a:pPr marL="571481" indent="-514350"/>
            <a:r>
              <a:rPr lang="en-US" dirty="0" smtClean="0"/>
              <a:t>Let’s check the first two conditions graphically.</a:t>
            </a:r>
            <a:endParaRPr lang="en-US" dirty="0"/>
          </a:p>
        </p:txBody>
      </p:sp>
    </p:spTree>
    <p:extLst>
      <p:ext uri="{BB962C8B-B14F-4D97-AF65-F5344CB8AC3E}">
        <p14:creationId xmlns:p14="http://schemas.microsoft.com/office/powerpoint/2010/main" val="4057699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Boxplots are useful for considering </a:t>
            </a:r>
            <a:r>
              <a:rPr lang="en-US" dirty="0" err="1" smtClean="0"/>
              <a:t>stationarity</a:t>
            </a:r>
            <a:endParaRPr lang="en-US" dirty="0"/>
          </a:p>
        </p:txBody>
      </p:sp>
      <p:sp>
        <p:nvSpPr>
          <p:cNvPr id="3" name="Content Placeholder 2"/>
          <p:cNvSpPr>
            <a:spLocks noGrp="1"/>
          </p:cNvSpPr>
          <p:nvPr>
            <p:ph sz="quarter" idx="10"/>
          </p:nvPr>
        </p:nvSpPr>
        <p:spPr>
          <a:xfrm>
            <a:off x="379413" y="1388226"/>
            <a:ext cx="3295745" cy="5290388"/>
          </a:xfrm>
        </p:spPr>
        <p:txBody>
          <a:bodyPr/>
          <a:lstStyle/>
          <a:p>
            <a:r>
              <a:rPr lang="en-US" sz="2800" dirty="0" smtClean="0"/>
              <a:t>A boxplot of the remainder for each month:</a:t>
            </a:r>
          </a:p>
          <a:p>
            <a:r>
              <a:rPr lang="en-US" sz="2800" dirty="0" smtClean="0"/>
              <a:t>Does the mean change over time?</a:t>
            </a:r>
          </a:p>
          <a:p>
            <a:r>
              <a:rPr lang="en-US" sz="2800" dirty="0" smtClean="0"/>
              <a:t>Does the variance change over time?</a:t>
            </a:r>
            <a:r>
              <a:rPr lang="en-US" dirty="0" smtClean="0"/>
              <a:t>  </a:t>
            </a:r>
            <a:endParaRPr lang="en-US" dirty="0"/>
          </a:p>
        </p:txBody>
      </p:sp>
      <p:pic>
        <p:nvPicPr>
          <p:cNvPr id="4" name="Picture 3"/>
          <p:cNvPicPr>
            <a:picLocks noChangeAspect="1"/>
          </p:cNvPicPr>
          <p:nvPr/>
        </p:nvPicPr>
        <p:blipFill>
          <a:blip r:embed="rId3"/>
          <a:stretch>
            <a:fillRect/>
          </a:stretch>
        </p:blipFill>
        <p:spPr>
          <a:xfrm>
            <a:off x="3565917" y="750506"/>
            <a:ext cx="8011664" cy="5722617"/>
          </a:xfrm>
          <a:prstGeom prst="rect">
            <a:avLst/>
          </a:prstGeom>
        </p:spPr>
      </p:pic>
    </p:spTree>
    <p:extLst>
      <p:ext uri="{BB962C8B-B14F-4D97-AF65-F5344CB8AC3E}">
        <p14:creationId xmlns:p14="http://schemas.microsoft.com/office/powerpoint/2010/main" val="30109762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models are useful for considering </a:t>
            </a:r>
            <a:r>
              <a:rPr lang="en-US" dirty="0" err="1" smtClean="0"/>
              <a:t>stationarity</a:t>
            </a:r>
            <a:endParaRPr lang="en-US" dirty="0"/>
          </a:p>
        </p:txBody>
      </p:sp>
      <p:sp>
        <p:nvSpPr>
          <p:cNvPr id="3" name="Content Placeholder 2"/>
          <p:cNvSpPr>
            <a:spLocks noGrp="1"/>
          </p:cNvSpPr>
          <p:nvPr>
            <p:ph sz="quarter" idx="10"/>
          </p:nvPr>
        </p:nvSpPr>
        <p:spPr>
          <a:xfrm>
            <a:off x="379413" y="1388226"/>
            <a:ext cx="3295745" cy="5290388"/>
          </a:xfrm>
        </p:spPr>
        <p:txBody>
          <a:bodyPr/>
          <a:lstStyle/>
          <a:p>
            <a:r>
              <a:rPr lang="en-US" sz="2800" dirty="0" smtClean="0">
                <a:solidFill>
                  <a:schemeClr val="bg1"/>
                </a:solidFill>
              </a:rPr>
              <a:t>A boxplot of the remainder for each month:</a:t>
            </a:r>
          </a:p>
          <a:p>
            <a:r>
              <a:rPr lang="en-US" sz="2800" dirty="0" smtClean="0"/>
              <a:t>Does the mean change over time?</a:t>
            </a:r>
          </a:p>
          <a:p>
            <a:r>
              <a:rPr lang="en-US" sz="2800" dirty="0" smtClean="0">
                <a:solidFill>
                  <a:srgbClr val="FFFFFF"/>
                </a:solidFill>
              </a:rPr>
              <a:t>Does the variance change over time?</a:t>
            </a:r>
            <a:r>
              <a:rPr lang="en-US" dirty="0" smtClean="0">
                <a:solidFill>
                  <a:srgbClr val="FFFFFF"/>
                </a:solidFill>
              </a:rPr>
              <a:t>  </a:t>
            </a:r>
            <a:endParaRPr lang="en-US" dirty="0">
              <a:solidFill>
                <a:srgbClr val="FFFFFF"/>
              </a:solidFill>
            </a:endParaRPr>
          </a:p>
        </p:txBody>
      </p:sp>
      <p:pic>
        <p:nvPicPr>
          <p:cNvPr id="5" name="Picture 4" descr="mm.jpg"/>
          <p:cNvPicPr>
            <a:picLocks noChangeAspect="1"/>
          </p:cNvPicPr>
          <p:nvPr/>
        </p:nvPicPr>
        <p:blipFill rotWithShape="1">
          <a:blip r:embed="rId3">
            <a:extLst>
              <a:ext uri="{28A0092B-C50C-407E-A947-70E740481C1C}">
                <a14:useLocalDpi xmlns:a14="http://schemas.microsoft.com/office/drawing/2010/main" val="0"/>
              </a:ext>
            </a:extLst>
          </a:blip>
          <a:srcRect l="8035" t="5357" r="5982" b="5714"/>
          <a:stretch/>
        </p:blipFill>
        <p:spPr>
          <a:xfrm>
            <a:off x="4919056" y="1522449"/>
            <a:ext cx="5435601" cy="4216401"/>
          </a:xfrm>
          <a:prstGeom prst="rect">
            <a:avLst/>
          </a:prstGeom>
        </p:spPr>
      </p:pic>
    </p:spTree>
    <p:extLst>
      <p:ext uri="{BB962C8B-B14F-4D97-AF65-F5344CB8AC3E}">
        <p14:creationId xmlns:p14="http://schemas.microsoft.com/office/powerpoint/2010/main" val="318276558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9387191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Autocovariance</a:t>
            </a:r>
            <a:r>
              <a:rPr lang="en-US" dirty="0" smtClean="0"/>
              <a:t> and Autocorrelation</a:t>
            </a:r>
            <a:endParaRPr lang="en-US" dirty="0"/>
          </a:p>
        </p:txBody>
      </p:sp>
      <p:sp>
        <p:nvSpPr>
          <p:cNvPr id="3" name="Content Placeholder 2"/>
          <p:cNvSpPr>
            <a:spLocks noGrp="1"/>
          </p:cNvSpPr>
          <p:nvPr>
            <p:ph sz="quarter" idx="10"/>
          </p:nvPr>
        </p:nvSpPr>
        <p:spPr>
          <a:xfrm>
            <a:off x="379413" y="4522287"/>
            <a:ext cx="11525250" cy="2156326"/>
          </a:xfrm>
        </p:spPr>
        <p:txBody>
          <a:bodyPr/>
          <a:lstStyle/>
          <a:p>
            <a:r>
              <a:rPr lang="en-US" dirty="0" smtClean="0"/>
              <a:t>“Auto” means “self”. </a:t>
            </a:r>
          </a:p>
          <a:p>
            <a:r>
              <a:rPr lang="en-US" dirty="0" err="1" smtClean="0"/>
              <a:t>Autocovariance</a:t>
            </a:r>
            <a:r>
              <a:rPr lang="en-US" dirty="0" smtClean="0"/>
              <a:t> means covariance of the time series with a lagged version of itself. ACF = Autocorrelation Function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523083208"/>
              </p:ext>
            </p:extLst>
          </p:nvPr>
        </p:nvGraphicFramePr>
        <p:xfrm>
          <a:off x="1566480" y="3182042"/>
          <a:ext cx="8612187" cy="763587"/>
        </p:xfrm>
        <a:graphic>
          <a:graphicData uri="http://schemas.openxmlformats.org/presentationml/2006/ole">
            <mc:AlternateContent xmlns:mc="http://schemas.openxmlformats.org/markup-compatibility/2006">
              <mc:Choice xmlns:v="urn:schemas-microsoft-com:vml" Requires="v">
                <p:oleObj spid="_x0000_s568627" name="Equation" r:id="rId4" imgW="2286000" imgH="203200" progId="Equation.DSMT4">
                  <p:embed/>
                </p:oleObj>
              </mc:Choice>
              <mc:Fallback>
                <p:oleObj name="Equation" r:id="rId4" imgW="2286000" imgH="203200" progId="Equation.DSMT4">
                  <p:embed/>
                  <p:pic>
                    <p:nvPicPr>
                      <p:cNvPr id="0" name=""/>
                      <p:cNvPicPr>
                        <a:picLocks noChangeAspect="1" noChangeArrowheads="1"/>
                      </p:cNvPicPr>
                      <p:nvPr/>
                    </p:nvPicPr>
                    <p:blipFill>
                      <a:blip r:embed="rId5"/>
                      <a:srcRect/>
                      <a:stretch>
                        <a:fillRect/>
                      </a:stretch>
                    </p:blipFill>
                    <p:spPr bwMode="auto">
                      <a:xfrm>
                        <a:off x="1566480" y="3182042"/>
                        <a:ext cx="8612187" cy="763587"/>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8259235"/>
              </p:ext>
            </p:extLst>
          </p:nvPr>
        </p:nvGraphicFramePr>
        <p:xfrm>
          <a:off x="642692" y="1248983"/>
          <a:ext cx="10574338" cy="1622425"/>
        </p:xfrm>
        <a:graphic>
          <a:graphicData uri="http://schemas.openxmlformats.org/presentationml/2006/ole">
            <mc:AlternateContent xmlns:mc="http://schemas.openxmlformats.org/markup-compatibility/2006">
              <mc:Choice xmlns:v="urn:schemas-microsoft-com:vml" Requires="v">
                <p:oleObj spid="_x0000_s568628" name="Equation" r:id="rId6" imgW="2806700" imgH="431800" progId="Equation.DSMT4">
                  <p:embed/>
                </p:oleObj>
              </mc:Choice>
              <mc:Fallback>
                <p:oleObj name="Equation" r:id="rId6" imgW="2806700" imgH="431800" progId="Equation.DSMT4">
                  <p:embed/>
                  <p:pic>
                    <p:nvPicPr>
                      <p:cNvPr id="0" name=""/>
                      <p:cNvPicPr>
                        <a:picLocks noChangeAspect="1" noChangeArrowheads="1"/>
                      </p:cNvPicPr>
                      <p:nvPr/>
                    </p:nvPicPr>
                    <p:blipFill>
                      <a:blip r:embed="rId7"/>
                      <a:srcRect/>
                      <a:stretch>
                        <a:fillRect/>
                      </a:stretch>
                    </p:blipFill>
                    <p:spPr bwMode="auto">
                      <a:xfrm>
                        <a:off x="642692" y="1248983"/>
                        <a:ext cx="10574338" cy="1622425"/>
                      </a:xfrm>
                      <a:prstGeom prst="rect">
                        <a:avLst/>
                      </a:prstGeom>
                      <a:noFill/>
                      <a:extLst/>
                    </p:spPr>
                  </p:pic>
                </p:oleObj>
              </mc:Fallback>
            </mc:AlternateContent>
          </a:graphicData>
        </a:graphic>
      </p:graphicFrame>
    </p:spTree>
    <p:extLst>
      <p:ext uri="{BB962C8B-B14F-4D97-AF65-F5344CB8AC3E}">
        <p14:creationId xmlns:p14="http://schemas.microsoft.com/office/powerpoint/2010/main" val="3060424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Autocovariance</a:t>
            </a:r>
            <a:r>
              <a:rPr lang="en-US" dirty="0" smtClean="0"/>
              <a:t> and Autocorrelation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596442592"/>
              </p:ext>
            </p:extLst>
          </p:nvPr>
        </p:nvGraphicFramePr>
        <p:xfrm>
          <a:off x="642692" y="1248983"/>
          <a:ext cx="10574338" cy="1622425"/>
        </p:xfrm>
        <a:graphic>
          <a:graphicData uri="http://schemas.openxmlformats.org/presentationml/2006/ole">
            <mc:AlternateContent xmlns:mc="http://schemas.openxmlformats.org/markup-compatibility/2006">
              <mc:Choice xmlns:v="urn:schemas-microsoft-com:vml" Requires="v">
                <p:oleObj spid="_x0000_s569641" name="Equation" r:id="rId4" imgW="2806700" imgH="431800" progId="Equation.DSMT4">
                  <p:embed/>
                </p:oleObj>
              </mc:Choice>
              <mc:Fallback>
                <p:oleObj name="Equation" r:id="rId4" imgW="2806700" imgH="431800" progId="Equation.DSMT4">
                  <p:embed/>
                  <p:pic>
                    <p:nvPicPr>
                      <p:cNvPr id="0" name=""/>
                      <p:cNvPicPr>
                        <a:picLocks noChangeAspect="1" noChangeArrowheads="1"/>
                      </p:cNvPicPr>
                      <p:nvPr/>
                    </p:nvPicPr>
                    <p:blipFill>
                      <a:blip r:embed="rId5"/>
                      <a:srcRect/>
                      <a:stretch>
                        <a:fillRect/>
                      </a:stretch>
                    </p:blipFill>
                    <p:spPr bwMode="auto">
                      <a:xfrm>
                        <a:off x="642692" y="1248983"/>
                        <a:ext cx="10574338" cy="1622425"/>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64676797"/>
              </p:ext>
            </p:extLst>
          </p:nvPr>
        </p:nvGraphicFramePr>
        <p:xfrm>
          <a:off x="583433" y="4076266"/>
          <a:ext cx="10574338" cy="1622425"/>
        </p:xfrm>
        <a:graphic>
          <a:graphicData uri="http://schemas.openxmlformats.org/presentationml/2006/ole">
            <mc:AlternateContent xmlns:mc="http://schemas.openxmlformats.org/markup-compatibility/2006">
              <mc:Choice xmlns:v="urn:schemas-microsoft-com:vml" Requires="v">
                <p:oleObj spid="_x0000_s569642" name="Equation" r:id="rId6" imgW="2806700" imgH="431800" progId="Equation.DSMT4">
                  <p:embed/>
                </p:oleObj>
              </mc:Choice>
              <mc:Fallback>
                <p:oleObj name="Equation" r:id="rId6" imgW="2806700" imgH="431800" progId="Equation.DSMT4">
                  <p:embed/>
                  <p:pic>
                    <p:nvPicPr>
                      <p:cNvPr id="0" name=""/>
                      <p:cNvPicPr>
                        <a:picLocks noChangeAspect="1" noChangeArrowheads="1"/>
                      </p:cNvPicPr>
                      <p:nvPr/>
                    </p:nvPicPr>
                    <p:blipFill>
                      <a:blip r:embed="rId7"/>
                      <a:srcRect/>
                      <a:stretch>
                        <a:fillRect/>
                      </a:stretch>
                    </p:blipFill>
                    <p:spPr bwMode="auto">
                      <a:xfrm>
                        <a:off x="583433" y="4076266"/>
                        <a:ext cx="10574338" cy="1622425"/>
                      </a:xfrm>
                      <a:prstGeom prst="rect">
                        <a:avLst/>
                      </a:prstGeom>
                      <a:noFill/>
                      <a:extLst/>
                    </p:spPr>
                  </p:pic>
                </p:oleObj>
              </mc:Fallback>
            </mc:AlternateContent>
          </a:graphicData>
        </a:graphic>
      </p:graphicFrame>
      <p:sp>
        <p:nvSpPr>
          <p:cNvPr id="8" name="Content Placeholder 2"/>
          <p:cNvSpPr>
            <a:spLocks noGrp="1"/>
          </p:cNvSpPr>
          <p:nvPr>
            <p:ph sz="quarter" idx="10"/>
          </p:nvPr>
        </p:nvSpPr>
        <p:spPr>
          <a:xfrm>
            <a:off x="379413" y="2925053"/>
            <a:ext cx="11525250" cy="1173870"/>
          </a:xfrm>
        </p:spPr>
        <p:txBody>
          <a:bodyPr/>
          <a:lstStyle/>
          <a:p>
            <a:r>
              <a:rPr lang="en-US" dirty="0" smtClean="0"/>
              <a:t>If signal is weakly stationary, then variance (and </a:t>
            </a:r>
            <a:r>
              <a:rPr lang="en-US" dirty="0" err="1" smtClean="0"/>
              <a:t>std</a:t>
            </a:r>
            <a:r>
              <a:rPr lang="en-US" dirty="0" smtClean="0"/>
              <a:t>) are constant over time. </a:t>
            </a:r>
          </a:p>
        </p:txBody>
      </p:sp>
    </p:spTree>
    <p:extLst>
      <p:ext uri="{BB962C8B-B14F-4D97-AF65-F5344CB8AC3E}">
        <p14:creationId xmlns:p14="http://schemas.microsoft.com/office/powerpoint/2010/main" val="38530494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Autocovariance</a:t>
            </a:r>
            <a:r>
              <a:rPr lang="en-US" dirty="0" smtClean="0"/>
              <a:t> and Autocorrelation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02747527"/>
              </p:ext>
            </p:extLst>
          </p:nvPr>
        </p:nvGraphicFramePr>
        <p:xfrm>
          <a:off x="642692" y="1248983"/>
          <a:ext cx="10574338" cy="1622425"/>
        </p:xfrm>
        <a:graphic>
          <a:graphicData uri="http://schemas.openxmlformats.org/presentationml/2006/ole">
            <mc:AlternateContent xmlns:mc="http://schemas.openxmlformats.org/markup-compatibility/2006">
              <mc:Choice xmlns:v="urn:schemas-microsoft-com:vml" Requires="v">
                <p:oleObj spid="_x0000_s582947" name="Equation" r:id="rId4" imgW="2806700" imgH="431800" progId="Equation.DSMT4">
                  <p:embed/>
                </p:oleObj>
              </mc:Choice>
              <mc:Fallback>
                <p:oleObj name="Equation" r:id="rId4" imgW="2806700" imgH="431800" progId="Equation.DSMT4">
                  <p:embed/>
                  <p:pic>
                    <p:nvPicPr>
                      <p:cNvPr id="0" name=""/>
                      <p:cNvPicPr>
                        <a:picLocks noChangeAspect="1" noChangeArrowheads="1"/>
                      </p:cNvPicPr>
                      <p:nvPr/>
                    </p:nvPicPr>
                    <p:blipFill>
                      <a:blip r:embed="rId5"/>
                      <a:srcRect/>
                      <a:stretch>
                        <a:fillRect/>
                      </a:stretch>
                    </p:blipFill>
                    <p:spPr bwMode="auto">
                      <a:xfrm>
                        <a:off x="642692" y="1248983"/>
                        <a:ext cx="10574338" cy="1622425"/>
                      </a:xfrm>
                      <a:prstGeom prst="rect">
                        <a:avLst/>
                      </a:prstGeom>
                      <a:noFill/>
                      <a:extLst/>
                    </p:spPr>
                  </p:pic>
                </p:oleObj>
              </mc:Fallback>
            </mc:AlternateContent>
          </a:graphicData>
        </a:graphic>
      </p:graphicFrame>
      <p:sp>
        <p:nvSpPr>
          <p:cNvPr id="7" name="Content Placeholder 2"/>
          <p:cNvSpPr txBox="1">
            <a:spLocks/>
          </p:cNvSpPr>
          <p:nvPr/>
        </p:nvSpPr>
        <p:spPr>
          <a:xfrm>
            <a:off x="320154" y="5684130"/>
            <a:ext cx="11525250" cy="117387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 fact, if signal is weakly stationary, autocorrelation is constant over time. </a:t>
            </a:r>
          </a:p>
        </p:txBody>
      </p:sp>
      <p:graphicFrame>
        <p:nvGraphicFramePr>
          <p:cNvPr id="9" name="Object 8"/>
          <p:cNvGraphicFramePr>
            <a:graphicFrameLocks noChangeAspect="1"/>
          </p:cNvGraphicFramePr>
          <p:nvPr>
            <p:extLst>
              <p:ext uri="{D42A27DB-BD31-4B8C-83A1-F6EECF244321}">
                <p14:modId xmlns:p14="http://schemas.microsoft.com/office/powerpoint/2010/main" val="3496480653"/>
              </p:ext>
            </p:extLst>
          </p:nvPr>
        </p:nvGraphicFramePr>
        <p:xfrm>
          <a:off x="583433" y="4076266"/>
          <a:ext cx="10574338" cy="1622425"/>
        </p:xfrm>
        <a:graphic>
          <a:graphicData uri="http://schemas.openxmlformats.org/presentationml/2006/ole">
            <mc:AlternateContent xmlns:mc="http://schemas.openxmlformats.org/markup-compatibility/2006">
              <mc:Choice xmlns:v="urn:schemas-microsoft-com:vml" Requires="v">
                <p:oleObj spid="_x0000_s582948" name="Equation" r:id="rId6" imgW="2806700" imgH="431800" progId="Equation.DSMT4">
                  <p:embed/>
                </p:oleObj>
              </mc:Choice>
              <mc:Fallback>
                <p:oleObj name="Equation" r:id="rId6" imgW="2806700" imgH="431800" progId="Equation.DSMT4">
                  <p:embed/>
                  <p:pic>
                    <p:nvPicPr>
                      <p:cNvPr id="0" name=""/>
                      <p:cNvPicPr>
                        <a:picLocks noChangeAspect="1" noChangeArrowheads="1"/>
                      </p:cNvPicPr>
                      <p:nvPr/>
                    </p:nvPicPr>
                    <p:blipFill>
                      <a:blip r:embed="rId7"/>
                      <a:srcRect/>
                      <a:stretch>
                        <a:fillRect/>
                      </a:stretch>
                    </p:blipFill>
                    <p:spPr bwMode="auto">
                      <a:xfrm>
                        <a:off x="583433" y="4076266"/>
                        <a:ext cx="10574338" cy="1622425"/>
                      </a:xfrm>
                      <a:prstGeom prst="rect">
                        <a:avLst/>
                      </a:prstGeom>
                      <a:noFill/>
                      <a:extLst/>
                    </p:spPr>
                  </p:pic>
                </p:oleObj>
              </mc:Fallback>
            </mc:AlternateContent>
          </a:graphicData>
        </a:graphic>
      </p:graphicFrame>
      <p:sp>
        <p:nvSpPr>
          <p:cNvPr id="10" name="Content Placeholder 2"/>
          <p:cNvSpPr txBox="1">
            <a:spLocks/>
          </p:cNvSpPr>
          <p:nvPr/>
        </p:nvSpPr>
        <p:spPr>
          <a:xfrm>
            <a:off x="379413" y="2925053"/>
            <a:ext cx="11525250" cy="117387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If signal is weakly stationary, then variance (and std) are constant over time. </a:t>
            </a:r>
            <a:endParaRPr lang="en-US" dirty="0" smtClean="0"/>
          </a:p>
        </p:txBody>
      </p:sp>
    </p:spTree>
    <p:extLst>
      <p:ext uri="{BB962C8B-B14F-4D97-AF65-F5344CB8AC3E}">
        <p14:creationId xmlns:p14="http://schemas.microsoft.com/office/powerpoint/2010/main" val="3006024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62480" y="915385"/>
            <a:ext cx="11525250" cy="797269"/>
          </a:xfrm>
        </p:spPr>
        <p:txBody>
          <a:bodyPr>
            <a:normAutofit/>
          </a:bodyPr>
          <a:lstStyle/>
          <a:p>
            <a:pPr marL="0" indent="0">
              <a:buNone/>
            </a:pPr>
            <a:r>
              <a:rPr lang="en-GB" dirty="0" smtClean="0"/>
              <a:t>Which one of these is S&amp;P 500 index over a year vs. time?</a:t>
            </a:r>
            <a:endParaRPr lang="en-GB" dirty="0"/>
          </a:p>
        </p:txBody>
      </p:sp>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3" name="Picture 2" descr="randdata.jpg"/>
          <p:cNvPicPr>
            <a:picLocks noChangeAspect="1"/>
          </p:cNvPicPr>
          <p:nvPr/>
        </p:nvPicPr>
        <p:blipFill rotWithShape="1">
          <a:blip r:embed="rId3">
            <a:extLst>
              <a:ext uri="{28A0092B-C50C-407E-A947-70E740481C1C}">
                <a14:useLocalDpi xmlns:a14="http://schemas.microsoft.com/office/drawing/2010/main" val="0"/>
              </a:ext>
            </a:extLst>
          </a:blip>
          <a:srcRect b="9158"/>
          <a:stretch/>
        </p:blipFill>
        <p:spPr>
          <a:xfrm>
            <a:off x="6264480" y="1738295"/>
            <a:ext cx="5836805" cy="3976704"/>
          </a:xfrm>
          <a:prstGeom prst="rect">
            <a:avLst/>
          </a:prstGeom>
        </p:spPr>
      </p:pic>
      <p:pic>
        <p:nvPicPr>
          <p:cNvPr id="5" name="Picture 4" descr="sp500.jpg"/>
          <p:cNvPicPr>
            <a:picLocks noChangeAspect="1"/>
          </p:cNvPicPr>
          <p:nvPr/>
        </p:nvPicPr>
        <p:blipFill rotWithShape="1">
          <a:blip r:embed="rId4">
            <a:extLst>
              <a:ext uri="{28A0092B-C50C-407E-A947-70E740481C1C}">
                <a14:useLocalDpi xmlns:a14="http://schemas.microsoft.com/office/drawing/2010/main" val="0"/>
              </a:ext>
            </a:extLst>
          </a:blip>
          <a:srcRect r="64055" b="9427"/>
          <a:stretch/>
        </p:blipFill>
        <p:spPr>
          <a:xfrm>
            <a:off x="145143" y="1483556"/>
            <a:ext cx="2267857"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9" name="TextBox 8"/>
          <p:cNvSpPr txBox="1"/>
          <p:nvPr/>
        </p:nvSpPr>
        <p:spPr>
          <a:xfrm>
            <a:off x="6539666" y="5921828"/>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10" name="TextBox 9"/>
          <p:cNvSpPr txBox="1"/>
          <p:nvPr/>
        </p:nvSpPr>
        <p:spPr>
          <a:xfrm>
            <a:off x="11010066" y="5929086"/>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4" name="TextBox 3"/>
          <p:cNvSpPr txBox="1"/>
          <p:nvPr/>
        </p:nvSpPr>
        <p:spPr>
          <a:xfrm>
            <a:off x="2394857" y="1687286"/>
            <a:ext cx="1595534" cy="523220"/>
          </a:xfrm>
          <a:prstGeom prst="rect">
            <a:avLst/>
          </a:prstGeom>
          <a:noFill/>
        </p:spPr>
        <p:txBody>
          <a:bodyPr wrap="none" rtlCol="0">
            <a:spAutoFit/>
          </a:bodyPr>
          <a:lstStyle/>
          <a:p>
            <a:r>
              <a:rPr lang="en-US" sz="2800" dirty="0" smtClean="0">
                <a:latin typeface="Segoe"/>
                <a:cs typeface="Segoe"/>
              </a:rPr>
              <a:t>S&amp;P 500</a:t>
            </a:r>
            <a:endParaRPr lang="en-US" sz="2800" dirty="0">
              <a:latin typeface="Segoe"/>
              <a:cs typeface="Segoe"/>
            </a:endParaRPr>
          </a:p>
        </p:txBody>
      </p:sp>
      <p:sp>
        <p:nvSpPr>
          <p:cNvPr id="11" name="TextBox 10"/>
          <p:cNvSpPr txBox="1"/>
          <p:nvPr/>
        </p:nvSpPr>
        <p:spPr>
          <a:xfrm>
            <a:off x="8189686" y="1640113"/>
            <a:ext cx="2559665" cy="523220"/>
          </a:xfrm>
          <a:prstGeom prst="rect">
            <a:avLst/>
          </a:prstGeom>
          <a:noFill/>
        </p:spPr>
        <p:txBody>
          <a:bodyPr wrap="none" rtlCol="0">
            <a:spAutoFit/>
          </a:bodyPr>
          <a:lstStyle/>
          <a:p>
            <a:r>
              <a:rPr lang="en-US" sz="2800" dirty="0" smtClean="0">
                <a:latin typeface="Segoe"/>
                <a:cs typeface="Segoe"/>
              </a:rPr>
              <a:t>Random Noise</a:t>
            </a:r>
            <a:endParaRPr lang="en-US" sz="2800" dirty="0">
              <a:latin typeface="Segoe"/>
              <a:cs typeface="Segoe"/>
            </a:endParaRPr>
          </a:p>
        </p:txBody>
      </p:sp>
      <p:sp>
        <p:nvSpPr>
          <p:cNvPr id="16" name="Rectangle 15"/>
          <p:cNvSpPr/>
          <p:nvPr/>
        </p:nvSpPr>
        <p:spPr>
          <a:xfrm>
            <a:off x="2267857" y="3029857"/>
            <a:ext cx="399143" cy="907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14" name="Left Arrow 13"/>
          <p:cNvSpPr/>
          <p:nvPr/>
        </p:nvSpPr>
        <p:spPr>
          <a:xfrm>
            <a:off x="2431143" y="3791857"/>
            <a:ext cx="399143" cy="4535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15" name="TextBox 14"/>
          <p:cNvSpPr txBox="1"/>
          <p:nvPr/>
        </p:nvSpPr>
        <p:spPr>
          <a:xfrm>
            <a:off x="2340429" y="5043714"/>
            <a:ext cx="1647318" cy="369332"/>
          </a:xfrm>
          <a:prstGeom prst="rect">
            <a:avLst/>
          </a:prstGeom>
          <a:noFill/>
        </p:spPr>
        <p:txBody>
          <a:bodyPr wrap="none" rtlCol="0">
            <a:spAutoFit/>
          </a:bodyPr>
          <a:lstStyle/>
          <a:p>
            <a:r>
              <a:rPr lang="en-US" dirty="0" smtClean="0">
                <a:latin typeface="Segoe UI Light"/>
              </a:rPr>
              <a:t>Can I Predict?</a:t>
            </a:r>
            <a:endParaRPr lang="en-US" dirty="0">
              <a:latin typeface="Segoe UI Light"/>
            </a:endParaRPr>
          </a:p>
        </p:txBody>
      </p:sp>
    </p:spTree>
    <p:extLst>
      <p:ext uri="{BB962C8B-B14F-4D97-AF65-F5344CB8AC3E}">
        <p14:creationId xmlns:p14="http://schemas.microsoft.com/office/powerpoint/2010/main" val="294798333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Autocovariance</a:t>
            </a:r>
            <a:r>
              <a:rPr lang="en-US" dirty="0" smtClean="0"/>
              <a:t> and Autocorrelation</a:t>
            </a:r>
            <a:endParaRPr lang="en-US" dirty="0"/>
          </a:p>
        </p:txBody>
      </p:sp>
      <p:sp>
        <p:nvSpPr>
          <p:cNvPr id="7" name="Content Placeholder 2"/>
          <p:cNvSpPr txBox="1">
            <a:spLocks/>
          </p:cNvSpPr>
          <p:nvPr/>
        </p:nvSpPr>
        <p:spPr>
          <a:xfrm>
            <a:off x="320154" y="5684130"/>
            <a:ext cx="11525250" cy="117387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 fact, if signal is weakly stationary, autocorrelation is constant over time. </a:t>
            </a:r>
          </a:p>
        </p:txBody>
      </p:sp>
      <p:graphicFrame>
        <p:nvGraphicFramePr>
          <p:cNvPr id="9" name="Object 8"/>
          <p:cNvGraphicFramePr>
            <a:graphicFrameLocks noChangeAspect="1"/>
          </p:cNvGraphicFramePr>
          <p:nvPr>
            <p:extLst>
              <p:ext uri="{D42A27DB-BD31-4B8C-83A1-F6EECF244321}">
                <p14:modId xmlns:p14="http://schemas.microsoft.com/office/powerpoint/2010/main" val="3601949185"/>
              </p:ext>
            </p:extLst>
          </p:nvPr>
        </p:nvGraphicFramePr>
        <p:xfrm>
          <a:off x="583433" y="4076266"/>
          <a:ext cx="10574338" cy="1622425"/>
        </p:xfrm>
        <a:graphic>
          <a:graphicData uri="http://schemas.openxmlformats.org/presentationml/2006/ole">
            <mc:AlternateContent xmlns:mc="http://schemas.openxmlformats.org/markup-compatibility/2006">
              <mc:Choice xmlns:v="urn:schemas-microsoft-com:vml" Requires="v">
                <p:oleObj spid="_x0000_s584254" name="Equation" r:id="rId4" imgW="2806700" imgH="431800" progId="Equation.DSMT4">
                  <p:embed/>
                </p:oleObj>
              </mc:Choice>
              <mc:Fallback>
                <p:oleObj name="Equation" r:id="rId4" imgW="2806700" imgH="431800" progId="Equation.DSMT4">
                  <p:embed/>
                  <p:pic>
                    <p:nvPicPr>
                      <p:cNvPr id="0" name=""/>
                      <p:cNvPicPr>
                        <a:picLocks noChangeAspect="1" noChangeArrowheads="1"/>
                      </p:cNvPicPr>
                      <p:nvPr/>
                    </p:nvPicPr>
                    <p:blipFill>
                      <a:blip r:embed="rId5"/>
                      <a:srcRect/>
                      <a:stretch>
                        <a:fillRect/>
                      </a:stretch>
                    </p:blipFill>
                    <p:spPr bwMode="auto">
                      <a:xfrm>
                        <a:off x="583433" y="4076266"/>
                        <a:ext cx="10574338" cy="1622425"/>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62138667"/>
              </p:ext>
            </p:extLst>
          </p:nvPr>
        </p:nvGraphicFramePr>
        <p:xfrm>
          <a:off x="4752695" y="1775133"/>
          <a:ext cx="7301066" cy="701942"/>
        </p:xfrm>
        <a:graphic>
          <a:graphicData uri="http://schemas.openxmlformats.org/presentationml/2006/ole">
            <mc:AlternateContent xmlns:mc="http://schemas.openxmlformats.org/markup-compatibility/2006">
              <mc:Choice xmlns:v="urn:schemas-microsoft-com:vml" Requires="v">
                <p:oleObj spid="_x0000_s584255" name="Equation" r:id="rId6" imgW="2108200" imgH="203200" progId="Equation.DSMT4">
                  <p:embed/>
                </p:oleObj>
              </mc:Choice>
              <mc:Fallback>
                <p:oleObj name="Equation" r:id="rId6" imgW="2108200" imgH="203200" progId="Equation.DSMT4">
                  <p:embed/>
                  <p:pic>
                    <p:nvPicPr>
                      <p:cNvPr id="0" name=""/>
                      <p:cNvPicPr>
                        <a:picLocks noChangeAspect="1" noChangeArrowheads="1"/>
                      </p:cNvPicPr>
                      <p:nvPr/>
                    </p:nvPicPr>
                    <p:blipFill>
                      <a:blip r:embed="rId7"/>
                      <a:srcRect/>
                      <a:stretch>
                        <a:fillRect/>
                      </a:stretch>
                    </p:blipFill>
                    <p:spPr bwMode="auto">
                      <a:xfrm>
                        <a:off x="4752695" y="1775133"/>
                        <a:ext cx="7301066" cy="701942"/>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120868568"/>
              </p:ext>
            </p:extLst>
          </p:nvPr>
        </p:nvGraphicFramePr>
        <p:xfrm>
          <a:off x="5978500" y="2596177"/>
          <a:ext cx="4527449" cy="669033"/>
        </p:xfrm>
        <a:graphic>
          <a:graphicData uri="http://schemas.openxmlformats.org/presentationml/2006/ole">
            <mc:AlternateContent xmlns:mc="http://schemas.openxmlformats.org/markup-compatibility/2006">
              <mc:Choice xmlns:v="urn:schemas-microsoft-com:vml" Requires="v">
                <p:oleObj spid="_x0000_s584256" name="Equation" r:id="rId8" imgW="1371600" imgH="203200" progId="Equation.DSMT4">
                  <p:embed/>
                </p:oleObj>
              </mc:Choice>
              <mc:Fallback>
                <p:oleObj name="Equation" r:id="rId8" imgW="1371600" imgH="203200" progId="Equation.DSMT4">
                  <p:embed/>
                  <p:pic>
                    <p:nvPicPr>
                      <p:cNvPr id="0" name=""/>
                      <p:cNvPicPr>
                        <a:picLocks noChangeAspect="1" noChangeArrowheads="1"/>
                      </p:cNvPicPr>
                      <p:nvPr/>
                    </p:nvPicPr>
                    <p:blipFill>
                      <a:blip r:embed="rId9"/>
                      <a:srcRect/>
                      <a:stretch>
                        <a:fillRect/>
                      </a:stretch>
                    </p:blipFill>
                    <p:spPr bwMode="auto">
                      <a:xfrm>
                        <a:off x="5978500" y="2596177"/>
                        <a:ext cx="4527449" cy="669033"/>
                      </a:xfrm>
                      <a:prstGeom prst="rect">
                        <a:avLst/>
                      </a:prstGeom>
                      <a:noFill/>
                      <a:extLst/>
                    </p:spPr>
                  </p:pic>
                </p:oleObj>
              </mc:Fallback>
            </mc:AlternateContent>
          </a:graphicData>
        </a:graphic>
      </p:graphicFrame>
      <p:sp>
        <p:nvSpPr>
          <p:cNvPr id="4" name="Freeform 3"/>
          <p:cNvSpPr/>
          <p:nvPr/>
        </p:nvSpPr>
        <p:spPr>
          <a:xfrm>
            <a:off x="9851732" y="3079004"/>
            <a:ext cx="1779452" cy="2310503"/>
          </a:xfrm>
          <a:custGeom>
            <a:avLst/>
            <a:gdLst>
              <a:gd name="connsiteX0" fmla="*/ 1327675 w 1779452"/>
              <a:gd name="connsiteY0" fmla="*/ 0 h 2310503"/>
              <a:gd name="connsiteX1" fmla="*/ 1770234 w 1779452"/>
              <a:gd name="connsiteY1" fmla="*/ 1193114 h 2310503"/>
              <a:gd name="connsiteX2" fmla="*/ 962084 w 1779452"/>
              <a:gd name="connsiteY2" fmla="*/ 2193790 h 2310503"/>
              <a:gd name="connsiteX3" fmla="*/ 0 w 1779452"/>
              <a:gd name="connsiteY3" fmla="*/ 2290009 h 2310503"/>
            </a:gdLst>
            <a:ahLst/>
            <a:cxnLst>
              <a:cxn ang="0">
                <a:pos x="connsiteX0" y="connsiteY0"/>
              </a:cxn>
              <a:cxn ang="0">
                <a:pos x="connsiteX1" y="connsiteY1"/>
              </a:cxn>
              <a:cxn ang="0">
                <a:pos x="connsiteX2" y="connsiteY2"/>
              </a:cxn>
              <a:cxn ang="0">
                <a:pos x="connsiteX3" y="connsiteY3"/>
              </a:cxn>
            </a:cxnLst>
            <a:rect l="l" t="t" r="r" b="b"/>
            <a:pathLst>
              <a:path w="1779452" h="2310503">
                <a:moveTo>
                  <a:pt x="1327675" y="0"/>
                </a:moveTo>
                <a:cubicBezTo>
                  <a:pt x="1579420" y="413741"/>
                  <a:pt x="1831166" y="827482"/>
                  <a:pt x="1770234" y="1193114"/>
                </a:cubicBezTo>
                <a:cubicBezTo>
                  <a:pt x="1709302" y="1558746"/>
                  <a:pt x="1257123" y="2010974"/>
                  <a:pt x="962084" y="2193790"/>
                </a:cubicBezTo>
                <a:cubicBezTo>
                  <a:pt x="667045" y="2376606"/>
                  <a:pt x="0" y="2290009"/>
                  <a:pt x="0" y="2290009"/>
                </a:cubicBezTo>
              </a:path>
            </a:pathLst>
          </a:custGeom>
          <a:ln w="76200" cmpd="sng">
            <a:solidFill>
              <a:srgbClr val="007233"/>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5233735" y="2309253"/>
            <a:ext cx="825858" cy="2116514"/>
          </a:xfrm>
          <a:custGeom>
            <a:avLst/>
            <a:gdLst>
              <a:gd name="connsiteX0" fmla="*/ 1327675 w 1779452"/>
              <a:gd name="connsiteY0" fmla="*/ 0 h 2310503"/>
              <a:gd name="connsiteX1" fmla="*/ 1770234 w 1779452"/>
              <a:gd name="connsiteY1" fmla="*/ 1193114 h 2310503"/>
              <a:gd name="connsiteX2" fmla="*/ 962084 w 1779452"/>
              <a:gd name="connsiteY2" fmla="*/ 2193790 h 2310503"/>
              <a:gd name="connsiteX3" fmla="*/ 0 w 1779452"/>
              <a:gd name="connsiteY3" fmla="*/ 2290009 h 2310503"/>
            </a:gdLst>
            <a:ahLst/>
            <a:cxnLst>
              <a:cxn ang="0">
                <a:pos x="connsiteX0" y="connsiteY0"/>
              </a:cxn>
              <a:cxn ang="0">
                <a:pos x="connsiteX1" y="connsiteY1"/>
              </a:cxn>
              <a:cxn ang="0">
                <a:pos x="connsiteX2" y="connsiteY2"/>
              </a:cxn>
              <a:cxn ang="0">
                <a:pos x="connsiteX3" y="connsiteY3"/>
              </a:cxn>
            </a:cxnLst>
            <a:rect l="l" t="t" r="r" b="b"/>
            <a:pathLst>
              <a:path w="1779452" h="2310503">
                <a:moveTo>
                  <a:pt x="1327675" y="0"/>
                </a:moveTo>
                <a:cubicBezTo>
                  <a:pt x="1579420" y="413741"/>
                  <a:pt x="1831166" y="827482"/>
                  <a:pt x="1770234" y="1193114"/>
                </a:cubicBezTo>
                <a:cubicBezTo>
                  <a:pt x="1709302" y="1558746"/>
                  <a:pt x="1257123" y="2010974"/>
                  <a:pt x="962084" y="2193790"/>
                </a:cubicBezTo>
                <a:cubicBezTo>
                  <a:pt x="667045" y="2376606"/>
                  <a:pt x="0" y="2290009"/>
                  <a:pt x="0" y="2290009"/>
                </a:cubicBezTo>
              </a:path>
            </a:pathLst>
          </a:custGeom>
          <a:ln w="76200" cmpd="sng">
            <a:solidFill>
              <a:srgbClr val="007233"/>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Connector 12"/>
          <p:cNvCxnSpPr/>
          <p:nvPr/>
        </p:nvCxnSpPr>
        <p:spPr>
          <a:xfrm>
            <a:off x="4964350" y="2540178"/>
            <a:ext cx="69269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3672757588"/>
              </p:ext>
            </p:extLst>
          </p:nvPr>
        </p:nvGraphicFramePr>
        <p:xfrm>
          <a:off x="250146" y="2207454"/>
          <a:ext cx="4452988" cy="652021"/>
        </p:xfrm>
        <a:graphic>
          <a:graphicData uri="http://schemas.openxmlformats.org/presentationml/2006/ole">
            <mc:AlternateContent xmlns:mc="http://schemas.openxmlformats.org/markup-compatibility/2006">
              <mc:Choice xmlns:v="urn:schemas-microsoft-com:vml" Requires="v">
                <p:oleObj spid="_x0000_s584257" name="Equation" r:id="rId10" imgW="1384300" imgH="203200" progId="Equation.DSMT4">
                  <p:embed/>
                </p:oleObj>
              </mc:Choice>
              <mc:Fallback>
                <p:oleObj name="Equation" r:id="rId10" imgW="1384300" imgH="203200" progId="Equation.DSMT4">
                  <p:embed/>
                  <p:pic>
                    <p:nvPicPr>
                      <p:cNvPr id="0" name=""/>
                      <p:cNvPicPr>
                        <a:picLocks noChangeAspect="1" noChangeArrowheads="1"/>
                      </p:cNvPicPr>
                      <p:nvPr/>
                    </p:nvPicPr>
                    <p:blipFill>
                      <a:blip r:embed="rId11"/>
                      <a:srcRect/>
                      <a:stretch>
                        <a:fillRect/>
                      </a:stretch>
                    </p:blipFill>
                    <p:spPr bwMode="auto">
                      <a:xfrm>
                        <a:off x="250146" y="2207454"/>
                        <a:ext cx="4452988" cy="652021"/>
                      </a:xfrm>
                      <a:prstGeom prst="rect">
                        <a:avLst/>
                      </a:prstGeom>
                      <a:noFill/>
                      <a:extLst/>
                    </p:spPr>
                  </p:pic>
                </p:oleObj>
              </mc:Fallback>
            </mc:AlternateContent>
          </a:graphicData>
        </a:graphic>
      </p:graphicFrame>
      <p:grpSp>
        <p:nvGrpSpPr>
          <p:cNvPr id="25" name="Group 24"/>
          <p:cNvGrpSpPr/>
          <p:nvPr/>
        </p:nvGrpSpPr>
        <p:grpSpPr>
          <a:xfrm>
            <a:off x="6311266" y="825930"/>
            <a:ext cx="5366890" cy="386425"/>
            <a:chOff x="6311266" y="825930"/>
            <a:chExt cx="5366890" cy="386425"/>
          </a:xfrm>
        </p:grpSpPr>
        <p:cxnSp>
          <p:nvCxnSpPr>
            <p:cNvPr id="17" name="Straight Connector 16"/>
            <p:cNvCxnSpPr/>
            <p:nvPr/>
          </p:nvCxnSpPr>
          <p:spPr>
            <a:xfrm flipV="1">
              <a:off x="6311266" y="1000673"/>
              <a:ext cx="5349183" cy="19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6311266" y="827480"/>
              <a:ext cx="0" cy="384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11678156" y="825930"/>
              <a:ext cx="0" cy="3848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Left Brace 22"/>
          <p:cNvSpPr/>
          <p:nvPr/>
        </p:nvSpPr>
        <p:spPr>
          <a:xfrm rot="16200000">
            <a:off x="9313039" y="-1000506"/>
            <a:ext cx="288638" cy="4444984"/>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p:nvPr/>
        </p:nvSpPr>
        <p:spPr>
          <a:xfrm rot="16200000">
            <a:off x="8368664" y="-790375"/>
            <a:ext cx="288638" cy="4444984"/>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32751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5" name="Picture 4" descr="sp500.jpg"/>
          <p:cNvPicPr>
            <a:picLocks noChangeAspect="1"/>
          </p:cNvPicPr>
          <p:nvPr/>
        </p:nvPicPr>
        <p:blipFill rotWithShape="1">
          <a:blip r:embed="rId3">
            <a:extLst>
              <a:ext uri="{28A0092B-C50C-407E-A947-70E740481C1C}">
                <a14:useLocalDpi xmlns:a14="http://schemas.microsoft.com/office/drawing/2010/main" val="0"/>
              </a:ext>
            </a:extLst>
          </a:blip>
          <a:srcRect b="9427"/>
          <a:stretch/>
        </p:blipFill>
        <p:spPr>
          <a:xfrm>
            <a:off x="145143" y="1483556"/>
            <a:ext cx="6309260"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4" name="TextBox 3"/>
          <p:cNvSpPr txBox="1"/>
          <p:nvPr/>
        </p:nvSpPr>
        <p:spPr>
          <a:xfrm>
            <a:off x="2394857" y="1687286"/>
            <a:ext cx="1595534" cy="523220"/>
          </a:xfrm>
          <a:prstGeom prst="rect">
            <a:avLst/>
          </a:prstGeom>
          <a:noFill/>
        </p:spPr>
        <p:txBody>
          <a:bodyPr wrap="none" rtlCol="0">
            <a:spAutoFit/>
          </a:bodyPr>
          <a:lstStyle/>
          <a:p>
            <a:r>
              <a:rPr lang="en-US" sz="2800" dirty="0" smtClean="0">
                <a:latin typeface="Segoe"/>
                <a:cs typeface="Segoe"/>
              </a:rPr>
              <a:t>S&amp;P 500</a:t>
            </a:r>
            <a:endParaRPr lang="en-US" sz="2800" dirty="0">
              <a:latin typeface="Segoe"/>
              <a:cs typeface="Segoe"/>
            </a:endParaRPr>
          </a:p>
        </p:txBody>
      </p:sp>
      <p:pic>
        <p:nvPicPr>
          <p:cNvPr id="13" name="Picture 12" descr="sp500AutoCor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811" y="1451428"/>
            <a:ext cx="6047618" cy="4535713"/>
          </a:xfrm>
          <a:prstGeom prst="rect">
            <a:avLst/>
          </a:prstGeom>
        </p:spPr>
      </p:pic>
    </p:spTree>
    <p:extLst>
      <p:ext uri="{BB962C8B-B14F-4D97-AF65-F5344CB8AC3E}">
        <p14:creationId xmlns:p14="http://schemas.microsoft.com/office/powerpoint/2010/main" val="361225819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302446" y="1426714"/>
            <a:ext cx="11525250" cy="5290388"/>
          </a:xfrm>
        </p:spPr>
        <p:txBody>
          <a:bodyPr/>
          <a:lstStyle/>
          <a:p>
            <a:endParaRPr lang="en-US"/>
          </a:p>
        </p:txBody>
      </p:sp>
    </p:spTree>
    <p:extLst>
      <p:ext uri="{BB962C8B-B14F-4D97-AF65-F5344CB8AC3E}">
        <p14:creationId xmlns:p14="http://schemas.microsoft.com/office/powerpoint/2010/main" val="1672904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Average Models: MA(q)</a:t>
            </a:r>
            <a:endParaRPr lang="en-US" dirty="0"/>
          </a:p>
        </p:txBody>
      </p:sp>
      <p:sp>
        <p:nvSpPr>
          <p:cNvPr id="3" name="Content Placeholder 2"/>
          <p:cNvSpPr>
            <a:spLocks noGrp="1"/>
          </p:cNvSpPr>
          <p:nvPr>
            <p:ph sz="quarter" idx="10"/>
          </p:nvPr>
        </p:nvSpPr>
        <p:spPr/>
        <p:txBody>
          <a:bodyPr/>
          <a:lstStyle/>
          <a:p>
            <a:r>
              <a:rPr lang="en-US" dirty="0" smtClean="0"/>
              <a:t>Do not get confused – a moving average model is not the same as the moving average </a:t>
            </a:r>
            <a:r>
              <a:rPr lang="en-US" i="1" dirty="0" smtClean="0"/>
              <a:t>smoothing</a:t>
            </a:r>
            <a:r>
              <a:rPr lang="en-US" dirty="0" smtClean="0"/>
              <a:t> we did earlier.</a:t>
            </a:r>
            <a:endParaRPr lang="en-US" dirty="0"/>
          </a:p>
        </p:txBody>
      </p:sp>
    </p:spTree>
    <p:extLst>
      <p:ext uri="{BB962C8B-B14F-4D97-AF65-F5344CB8AC3E}">
        <p14:creationId xmlns:p14="http://schemas.microsoft.com/office/powerpoint/2010/main" val="887190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of Microsoft stock</a:t>
            </a:r>
            <a:endParaRPr lang="en-US" dirty="0"/>
          </a:p>
        </p:txBody>
      </p:sp>
      <p:sp>
        <p:nvSpPr>
          <p:cNvPr id="3" name="Content Placeholder 2"/>
          <p:cNvSpPr>
            <a:spLocks noGrp="1"/>
          </p:cNvSpPr>
          <p:nvPr>
            <p:ph sz="quarter" idx="10"/>
          </p:nvPr>
        </p:nvSpPr>
        <p:spPr>
          <a:xfrm>
            <a:off x="321688" y="1003349"/>
            <a:ext cx="11525250" cy="5712727"/>
          </a:xfrm>
        </p:spPr>
        <p:txBody>
          <a:bodyPr/>
          <a:lstStyle/>
          <a:p>
            <a:r>
              <a:rPr lang="en-US" dirty="0" smtClean="0"/>
              <a:t>Day 1: Microsoft makes an announcement.</a:t>
            </a:r>
          </a:p>
          <a:p>
            <a:pPr lvl="1"/>
            <a:r>
              <a:rPr lang="en-US" dirty="0" smtClean="0"/>
              <a:t>This affects the stock by </a:t>
            </a:r>
            <a:r>
              <a:rPr lang="en-US" dirty="0" err="1" smtClean="0"/>
              <a:t>ε</a:t>
            </a:r>
            <a:r>
              <a:rPr lang="en-US" dirty="0" smtClean="0"/>
              <a:t> that day.</a:t>
            </a:r>
          </a:p>
          <a:p>
            <a:r>
              <a:rPr lang="en-US" dirty="0" smtClean="0"/>
              <a:t>Day 2: Full impact of the announcement hits the market.</a:t>
            </a:r>
          </a:p>
          <a:p>
            <a:pPr lvl="1"/>
            <a:r>
              <a:rPr lang="en-US" dirty="0"/>
              <a:t>This </a:t>
            </a:r>
            <a:r>
              <a:rPr lang="en-US" dirty="0" smtClean="0"/>
              <a:t>affects </a:t>
            </a:r>
            <a:r>
              <a:rPr lang="en-US" dirty="0"/>
              <a:t>the </a:t>
            </a:r>
            <a:r>
              <a:rPr lang="en-US" dirty="0" smtClean="0"/>
              <a:t>stock by θ</a:t>
            </a:r>
            <a:r>
              <a:rPr lang="en-US" baseline="-25000" dirty="0" smtClean="0"/>
              <a:t>1</a:t>
            </a:r>
            <a:r>
              <a:rPr lang="en-US" dirty="0" smtClean="0"/>
              <a:t>ε </a:t>
            </a:r>
            <a:r>
              <a:rPr lang="en-US" dirty="0"/>
              <a:t>that </a:t>
            </a:r>
            <a:r>
              <a:rPr lang="en-US" dirty="0" smtClean="0"/>
              <a:t>day</a:t>
            </a:r>
          </a:p>
          <a:p>
            <a:r>
              <a:rPr lang="en-US" dirty="0" smtClean="0"/>
              <a:t>Day 3: Still some effects of the announcement lingering.</a:t>
            </a:r>
          </a:p>
          <a:p>
            <a:pPr lvl="1"/>
            <a:r>
              <a:rPr lang="en-US" dirty="0"/>
              <a:t> This </a:t>
            </a:r>
            <a:r>
              <a:rPr lang="en-US" dirty="0" smtClean="0"/>
              <a:t>affects </a:t>
            </a:r>
            <a:r>
              <a:rPr lang="en-US" dirty="0"/>
              <a:t>the stock by </a:t>
            </a:r>
            <a:r>
              <a:rPr lang="en-US" dirty="0" smtClean="0"/>
              <a:t>θ</a:t>
            </a:r>
            <a:r>
              <a:rPr lang="en-US" baseline="-25000" dirty="0" smtClean="0"/>
              <a:t>2</a:t>
            </a:r>
            <a:r>
              <a:rPr lang="en-US" dirty="0" smtClean="0"/>
              <a:t>ε </a:t>
            </a:r>
            <a:r>
              <a:rPr lang="en-US" dirty="0"/>
              <a:t>that </a:t>
            </a:r>
            <a:r>
              <a:rPr lang="en-US" dirty="0" smtClean="0"/>
              <a:t>day. </a:t>
            </a:r>
            <a:endParaRPr lang="en-US" dirty="0"/>
          </a:p>
          <a:p>
            <a:pPr lvl="1"/>
            <a:r>
              <a:rPr lang="en-US" dirty="0"/>
              <a:t> </a:t>
            </a:r>
            <a:r>
              <a:rPr lang="en-US" dirty="0" smtClean="0"/>
              <a:t>Assume no effects after Day 3.</a:t>
            </a:r>
          </a:p>
          <a:p>
            <a:r>
              <a:rPr lang="en-US" dirty="0" smtClean="0"/>
              <a:t>Microsoft makes announcement every day. So what is the effect on the stock at day t? </a:t>
            </a:r>
          </a:p>
          <a:p>
            <a:pPr marL="457046" lvl="1" indent="0">
              <a:buNone/>
            </a:pPr>
            <a:r>
              <a:rPr lang="en-US" dirty="0"/>
              <a:t> </a:t>
            </a:r>
            <a:r>
              <a:rPr lang="en-US" dirty="0" smtClean="0"/>
              <a:t>      </a:t>
            </a:r>
          </a:p>
          <a:p>
            <a:endParaRPr lang="en-US" dirty="0" smtClean="0"/>
          </a:p>
          <a:p>
            <a:endParaRPr lang="en-US" dirty="0"/>
          </a:p>
        </p:txBody>
      </p:sp>
    </p:spTree>
    <p:extLst>
      <p:ext uri="{BB962C8B-B14F-4D97-AF65-F5344CB8AC3E}">
        <p14:creationId xmlns:p14="http://schemas.microsoft.com/office/powerpoint/2010/main" val="1691733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of Microsoft stock</a:t>
            </a:r>
            <a:endParaRPr lang="en-US" dirty="0"/>
          </a:p>
        </p:txBody>
      </p:sp>
      <p:sp>
        <p:nvSpPr>
          <p:cNvPr id="3" name="Content Placeholder 2"/>
          <p:cNvSpPr>
            <a:spLocks noGrp="1"/>
          </p:cNvSpPr>
          <p:nvPr>
            <p:ph sz="quarter" idx="10"/>
          </p:nvPr>
        </p:nvSpPr>
        <p:spPr>
          <a:xfrm>
            <a:off x="321688" y="1003349"/>
            <a:ext cx="11525250" cy="5712727"/>
          </a:xfrm>
        </p:spPr>
        <p:txBody>
          <a:bodyPr/>
          <a:lstStyle/>
          <a:p>
            <a:r>
              <a:rPr lang="en-US" dirty="0" smtClean="0"/>
              <a:t>Microsoft makes announcement every day. So what is the effect on the stock at day t? </a:t>
            </a:r>
          </a:p>
          <a:p>
            <a:pPr marL="457046" lvl="1" indent="0">
              <a:buNone/>
            </a:pPr>
            <a:r>
              <a:rPr lang="en-US" dirty="0"/>
              <a:t> </a:t>
            </a:r>
            <a:r>
              <a:rPr lang="en-US" dirty="0" smtClean="0"/>
              <a:t>      </a:t>
            </a:r>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92522666"/>
              </p:ext>
            </p:extLst>
          </p:nvPr>
        </p:nvGraphicFramePr>
        <p:xfrm>
          <a:off x="3362325" y="2354263"/>
          <a:ext cx="5013325" cy="779462"/>
        </p:xfrm>
        <a:graphic>
          <a:graphicData uri="http://schemas.openxmlformats.org/presentationml/2006/ole">
            <mc:AlternateContent xmlns:mc="http://schemas.openxmlformats.org/markup-compatibility/2006">
              <mc:Choice xmlns:v="urn:schemas-microsoft-com:vml" Requires="v">
                <p:oleObj spid="_x0000_s632964" name="Equation" r:id="rId4" imgW="1308100" imgH="203200" progId="Equation.DSMT4">
                  <p:embed/>
                </p:oleObj>
              </mc:Choice>
              <mc:Fallback>
                <p:oleObj name="Equation" r:id="rId4" imgW="1308100" imgH="203200" progId="Equation.DSMT4">
                  <p:embed/>
                  <p:pic>
                    <p:nvPicPr>
                      <p:cNvPr id="0" name=""/>
                      <p:cNvPicPr>
                        <a:picLocks noChangeAspect="1" noChangeArrowheads="1"/>
                      </p:cNvPicPr>
                      <p:nvPr/>
                    </p:nvPicPr>
                    <p:blipFill>
                      <a:blip r:embed="rId5"/>
                      <a:srcRect/>
                      <a:stretch>
                        <a:fillRect/>
                      </a:stretch>
                    </p:blipFill>
                    <p:spPr bwMode="auto">
                      <a:xfrm>
                        <a:off x="3362325" y="2354263"/>
                        <a:ext cx="5013325" cy="779462"/>
                      </a:xfrm>
                      <a:prstGeom prst="rect">
                        <a:avLst/>
                      </a:prstGeom>
                      <a:noFill/>
                      <a:extLst/>
                    </p:spPr>
                  </p:pic>
                </p:oleObj>
              </mc:Fallback>
            </mc:AlternateContent>
          </a:graphicData>
        </a:graphic>
      </p:graphicFrame>
      <p:sp>
        <p:nvSpPr>
          <p:cNvPr id="5" name="TextBox 4"/>
          <p:cNvSpPr txBox="1"/>
          <p:nvPr/>
        </p:nvSpPr>
        <p:spPr>
          <a:xfrm>
            <a:off x="1500850" y="3579342"/>
            <a:ext cx="3736945" cy="553998"/>
          </a:xfrm>
          <a:prstGeom prst="rect">
            <a:avLst/>
          </a:prstGeom>
          <a:noFill/>
        </p:spPr>
        <p:txBody>
          <a:bodyPr wrap="none" rtlCol="0">
            <a:spAutoFit/>
          </a:bodyPr>
          <a:lstStyle/>
          <a:p>
            <a:r>
              <a:rPr lang="en-US" sz="3000" dirty="0">
                <a:latin typeface="Times"/>
                <a:cs typeface="Times"/>
              </a:rPr>
              <a:t>T</a:t>
            </a:r>
            <a:r>
              <a:rPr lang="en-US" sz="3000" dirty="0" smtClean="0">
                <a:latin typeface="Times"/>
                <a:cs typeface="Times"/>
              </a:rPr>
              <a:t>oday’s announcement</a:t>
            </a:r>
            <a:endParaRPr lang="en-US" sz="3000" dirty="0">
              <a:latin typeface="Times"/>
              <a:cs typeface="Times"/>
            </a:endParaRPr>
          </a:p>
        </p:txBody>
      </p:sp>
      <p:sp>
        <p:nvSpPr>
          <p:cNvPr id="6" name="TextBox 5"/>
          <p:cNvSpPr txBox="1"/>
          <p:nvPr/>
        </p:nvSpPr>
        <p:spPr>
          <a:xfrm>
            <a:off x="4135425" y="4366786"/>
            <a:ext cx="4302192" cy="553998"/>
          </a:xfrm>
          <a:prstGeom prst="rect">
            <a:avLst/>
          </a:prstGeom>
          <a:noFill/>
        </p:spPr>
        <p:txBody>
          <a:bodyPr wrap="none" rtlCol="0">
            <a:spAutoFit/>
          </a:bodyPr>
          <a:lstStyle/>
          <a:p>
            <a:r>
              <a:rPr lang="en-US" sz="3000" dirty="0" smtClean="0">
                <a:latin typeface="Times"/>
                <a:cs typeface="Times"/>
              </a:rPr>
              <a:t>Yesterday’s announcement</a:t>
            </a:r>
            <a:endParaRPr lang="en-US" sz="3000" dirty="0">
              <a:latin typeface="Times"/>
              <a:cs typeface="Times"/>
            </a:endParaRPr>
          </a:p>
        </p:txBody>
      </p:sp>
      <p:sp>
        <p:nvSpPr>
          <p:cNvPr id="7" name="TextBox 6"/>
          <p:cNvSpPr txBox="1"/>
          <p:nvPr/>
        </p:nvSpPr>
        <p:spPr>
          <a:xfrm>
            <a:off x="6442892" y="3672460"/>
            <a:ext cx="5518208" cy="553998"/>
          </a:xfrm>
          <a:prstGeom prst="rect">
            <a:avLst/>
          </a:prstGeom>
          <a:noFill/>
        </p:spPr>
        <p:txBody>
          <a:bodyPr wrap="none" rtlCol="0">
            <a:spAutoFit/>
          </a:bodyPr>
          <a:lstStyle/>
          <a:p>
            <a:r>
              <a:rPr lang="en-US" sz="3000" dirty="0" smtClean="0">
                <a:latin typeface="Times"/>
                <a:cs typeface="Times"/>
              </a:rPr>
              <a:t>Announcement from two days ago</a:t>
            </a:r>
            <a:endParaRPr lang="en-US" sz="3000" dirty="0">
              <a:latin typeface="Times"/>
              <a:cs typeface="Times"/>
            </a:endParaRPr>
          </a:p>
        </p:txBody>
      </p:sp>
      <p:cxnSp>
        <p:nvCxnSpPr>
          <p:cNvPr id="9" name="Straight Arrow Connector 8"/>
          <p:cNvCxnSpPr/>
          <p:nvPr/>
        </p:nvCxnSpPr>
        <p:spPr>
          <a:xfrm flipV="1">
            <a:off x="4194683" y="3136735"/>
            <a:ext cx="404075" cy="423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791742" y="3213710"/>
            <a:ext cx="134691" cy="1135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7637408" y="3154429"/>
            <a:ext cx="963616" cy="5596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3507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Average Models: MA(q)</a:t>
            </a:r>
            <a:endParaRPr lang="en-US" dirty="0"/>
          </a:p>
        </p:txBody>
      </p:sp>
      <p:sp>
        <p:nvSpPr>
          <p:cNvPr id="3" name="Content Placeholder 2"/>
          <p:cNvSpPr>
            <a:spLocks noGrp="1"/>
          </p:cNvSpPr>
          <p:nvPr>
            <p:ph sz="quarter" idx="10"/>
          </p:nvPr>
        </p:nvSpPr>
        <p:spPr>
          <a:xfrm>
            <a:off x="379413" y="2732616"/>
            <a:ext cx="11525250" cy="3945998"/>
          </a:xfrm>
        </p:spPr>
        <p:txBody>
          <a:bodyPr/>
          <a:lstStyle/>
          <a:p>
            <a:r>
              <a:rPr lang="en-US" dirty="0"/>
              <a:t>W</a:t>
            </a:r>
            <a:r>
              <a:rPr lang="en-US" dirty="0" smtClean="0"/>
              <a:t>eighted average of current and previous noise terms.</a:t>
            </a:r>
          </a:p>
          <a:p>
            <a:r>
              <a:rPr lang="en-US" dirty="0" smtClean="0"/>
              <a:t>Always stationary (this one is “order q”)</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6153982"/>
              </p:ext>
            </p:extLst>
          </p:nvPr>
        </p:nvGraphicFramePr>
        <p:xfrm>
          <a:off x="2220913" y="1238250"/>
          <a:ext cx="6911975" cy="877888"/>
        </p:xfrm>
        <a:graphic>
          <a:graphicData uri="http://schemas.openxmlformats.org/presentationml/2006/ole">
            <mc:AlternateContent xmlns:mc="http://schemas.openxmlformats.org/markup-compatibility/2006">
              <mc:Choice xmlns:v="urn:schemas-microsoft-com:vml" Requires="v">
                <p:oleObj spid="_x0000_s527529" name="Equation" r:id="rId4" imgW="1803400" imgH="228600" progId="Equation.DSMT4">
                  <p:embed/>
                </p:oleObj>
              </mc:Choice>
              <mc:Fallback>
                <p:oleObj name="Equation" r:id="rId4" imgW="1803400" imgH="228600" progId="Equation.DSMT4">
                  <p:embed/>
                  <p:pic>
                    <p:nvPicPr>
                      <p:cNvPr id="0" name=""/>
                      <p:cNvPicPr>
                        <a:picLocks noChangeAspect="1" noChangeArrowheads="1"/>
                      </p:cNvPicPr>
                      <p:nvPr/>
                    </p:nvPicPr>
                    <p:blipFill>
                      <a:blip r:embed="rId5"/>
                      <a:srcRect/>
                      <a:stretch>
                        <a:fillRect/>
                      </a:stretch>
                    </p:blipFill>
                    <p:spPr bwMode="auto">
                      <a:xfrm>
                        <a:off x="2220913" y="1238250"/>
                        <a:ext cx="6911975" cy="877888"/>
                      </a:xfrm>
                      <a:prstGeom prst="rect">
                        <a:avLst/>
                      </a:prstGeom>
                      <a:noFill/>
                      <a:extLst/>
                    </p:spPr>
                  </p:pic>
                </p:oleObj>
              </mc:Fallback>
            </mc:AlternateContent>
          </a:graphicData>
        </a:graphic>
      </p:graphicFrame>
      <p:sp>
        <p:nvSpPr>
          <p:cNvPr id="5" name="Rectangle 4"/>
          <p:cNvSpPr/>
          <p:nvPr/>
        </p:nvSpPr>
        <p:spPr>
          <a:xfrm>
            <a:off x="3925300" y="1019920"/>
            <a:ext cx="885116"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4731917" y="1095345"/>
            <a:ext cx="1617832"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445958" y="1151526"/>
            <a:ext cx="1366162"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887549" y="1053757"/>
            <a:ext cx="1366162"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040750" y="2059084"/>
            <a:ext cx="1039467" cy="461665"/>
          </a:xfrm>
          <a:prstGeom prst="rect">
            <a:avLst/>
          </a:prstGeom>
          <a:noFill/>
        </p:spPr>
        <p:txBody>
          <a:bodyPr wrap="none" rtlCol="0">
            <a:spAutoFit/>
          </a:bodyPr>
          <a:lstStyle/>
          <a:p>
            <a:r>
              <a:rPr lang="en-US" sz="2400" dirty="0" smtClean="0"/>
              <a:t>(noise)</a:t>
            </a:r>
            <a:endParaRPr lang="en-US" sz="2400" dirty="0"/>
          </a:p>
        </p:txBody>
      </p:sp>
      <p:sp>
        <p:nvSpPr>
          <p:cNvPr id="10" name="TextBox 9"/>
          <p:cNvSpPr txBox="1"/>
          <p:nvPr/>
        </p:nvSpPr>
        <p:spPr>
          <a:xfrm>
            <a:off x="5366891" y="2057533"/>
            <a:ext cx="1699955" cy="830997"/>
          </a:xfrm>
          <a:prstGeom prst="rect">
            <a:avLst/>
          </a:prstGeom>
          <a:noFill/>
        </p:spPr>
        <p:txBody>
          <a:bodyPr wrap="none" rtlCol="0">
            <a:spAutoFit/>
          </a:bodyPr>
          <a:lstStyle/>
          <a:p>
            <a:pPr algn="ctr"/>
            <a:r>
              <a:rPr lang="en-US" sz="2400" dirty="0" smtClean="0"/>
              <a:t>(yesterday’s </a:t>
            </a:r>
          </a:p>
          <a:p>
            <a:pPr algn="ctr"/>
            <a:r>
              <a:rPr lang="en-US" sz="2400" dirty="0" smtClean="0"/>
              <a:t>noise)</a:t>
            </a:r>
            <a:endParaRPr lang="en-US" sz="2400" dirty="0"/>
          </a:p>
        </p:txBody>
      </p:sp>
    </p:spTree>
    <p:extLst>
      <p:ext uri="{BB962C8B-B14F-4D97-AF65-F5344CB8AC3E}">
        <p14:creationId xmlns:p14="http://schemas.microsoft.com/office/powerpoint/2010/main" val="3888978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9" grpId="0"/>
      <p:bldP spid="10" grpId="0"/>
      <p:bldP spid="10"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data from a Moving Average Model look like?</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35080287"/>
              </p:ext>
            </p:extLst>
          </p:nvPr>
        </p:nvGraphicFramePr>
        <p:xfrm>
          <a:off x="173174" y="1507660"/>
          <a:ext cx="6911975" cy="877888"/>
        </p:xfrm>
        <a:graphic>
          <a:graphicData uri="http://schemas.openxmlformats.org/presentationml/2006/ole">
            <mc:AlternateContent xmlns:mc="http://schemas.openxmlformats.org/markup-compatibility/2006">
              <mc:Choice xmlns:v="urn:schemas-microsoft-com:vml" Requires="v">
                <p:oleObj spid="_x0000_s584854" name="Equation" r:id="rId4" imgW="1803400" imgH="228600" progId="Equation.DSMT4">
                  <p:embed/>
                </p:oleObj>
              </mc:Choice>
              <mc:Fallback>
                <p:oleObj name="Equation" r:id="rId4" imgW="1803400" imgH="228600" progId="Equation.DSMT4">
                  <p:embed/>
                  <p:pic>
                    <p:nvPicPr>
                      <p:cNvPr id="0" name=""/>
                      <p:cNvPicPr>
                        <a:picLocks noChangeAspect="1" noChangeArrowheads="1"/>
                      </p:cNvPicPr>
                      <p:nvPr/>
                    </p:nvPicPr>
                    <p:blipFill>
                      <a:blip r:embed="rId5"/>
                      <a:srcRect/>
                      <a:stretch>
                        <a:fillRect/>
                      </a:stretch>
                    </p:blipFill>
                    <p:spPr bwMode="auto">
                      <a:xfrm>
                        <a:off x="173174" y="1507660"/>
                        <a:ext cx="6911975" cy="877888"/>
                      </a:xfrm>
                      <a:prstGeom prst="rect">
                        <a:avLst/>
                      </a:prstGeom>
                      <a:noFill/>
                      <a:extLst/>
                    </p:spPr>
                  </p:pic>
                </p:oleObj>
              </mc:Fallback>
            </mc:AlternateContent>
          </a:graphicData>
        </a:graphic>
      </p:graphicFrame>
      <p:sp>
        <p:nvSpPr>
          <p:cNvPr id="6" name="Rectangle 5"/>
          <p:cNvSpPr/>
          <p:nvPr/>
        </p:nvSpPr>
        <p:spPr>
          <a:xfrm>
            <a:off x="2732315" y="1250842"/>
            <a:ext cx="4387099"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ig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5712" y="1318284"/>
            <a:ext cx="7386288" cy="5539716"/>
          </a:xfrm>
          <a:prstGeom prst="rect">
            <a:avLst/>
          </a:prstGeom>
        </p:spPr>
      </p:pic>
      <p:sp>
        <p:nvSpPr>
          <p:cNvPr id="7" name="Rectangle 6"/>
          <p:cNvSpPr/>
          <p:nvPr/>
        </p:nvSpPr>
        <p:spPr>
          <a:xfrm>
            <a:off x="1346918" y="1403242"/>
            <a:ext cx="865874"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0663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data from a Moving Average Model look like?</a:t>
            </a:r>
            <a:endParaRPr lang="en-US" dirty="0"/>
          </a:p>
        </p:txBody>
      </p:sp>
      <p:sp>
        <p:nvSpPr>
          <p:cNvPr id="7" name="Rectangle 6"/>
          <p:cNvSpPr/>
          <p:nvPr/>
        </p:nvSpPr>
        <p:spPr>
          <a:xfrm>
            <a:off x="4406340" y="1481770"/>
            <a:ext cx="2751557"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269951" y="1711145"/>
            <a:ext cx="98132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fig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293" y="1244470"/>
            <a:ext cx="7484707" cy="5613530"/>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378242216"/>
              </p:ext>
            </p:extLst>
          </p:nvPr>
        </p:nvGraphicFramePr>
        <p:xfrm>
          <a:off x="160338" y="1535889"/>
          <a:ext cx="5013325" cy="781050"/>
        </p:xfrm>
        <a:graphic>
          <a:graphicData uri="http://schemas.openxmlformats.org/presentationml/2006/ole">
            <mc:AlternateContent xmlns:mc="http://schemas.openxmlformats.org/markup-compatibility/2006">
              <mc:Choice xmlns:v="urn:schemas-microsoft-com:vml" Requires="v">
                <p:oleObj spid="_x0000_s585877"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38" y="1535889"/>
                        <a:ext cx="5013325" cy="781050"/>
                      </a:xfrm>
                      <a:prstGeom prst="rect">
                        <a:avLst/>
                      </a:prstGeom>
                      <a:noFill/>
                      <a:extLst/>
                    </p:spPr>
                  </p:pic>
                </p:oleObj>
              </mc:Fallback>
            </mc:AlternateContent>
          </a:graphicData>
        </a:graphic>
      </p:graphicFrame>
      <p:sp>
        <p:nvSpPr>
          <p:cNvPr id="10" name="Rectangle 9"/>
          <p:cNvSpPr/>
          <p:nvPr/>
        </p:nvSpPr>
        <p:spPr>
          <a:xfrm>
            <a:off x="3386536" y="1364755"/>
            <a:ext cx="1654780"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961571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data from a Moving Average Model look like?</a:t>
            </a:r>
            <a:endParaRPr lang="en-US" dirty="0"/>
          </a:p>
        </p:txBody>
      </p:sp>
      <p:pic>
        <p:nvPicPr>
          <p:cNvPr id="4" name="Picture 3" descr="fig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110" y="1289332"/>
            <a:ext cx="7424889" cy="5568667"/>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71752376"/>
              </p:ext>
            </p:extLst>
          </p:nvPr>
        </p:nvGraphicFramePr>
        <p:xfrm>
          <a:off x="160309" y="1536351"/>
          <a:ext cx="5013325" cy="781050"/>
        </p:xfrm>
        <a:graphic>
          <a:graphicData uri="http://schemas.openxmlformats.org/presentationml/2006/ole">
            <mc:AlternateContent xmlns:mc="http://schemas.openxmlformats.org/markup-compatibility/2006">
              <mc:Choice xmlns:v="urn:schemas-microsoft-com:vml" Requires="v">
                <p:oleObj spid="_x0000_s586901"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09" y="1536351"/>
                        <a:ext cx="5013325" cy="781050"/>
                      </a:xfrm>
                      <a:prstGeom prst="rect">
                        <a:avLst/>
                      </a:prstGeom>
                      <a:noFill/>
                      <a:extLst/>
                    </p:spPr>
                  </p:pic>
                </p:oleObj>
              </mc:Fallback>
            </mc:AlternateContent>
          </a:graphicData>
        </a:graphic>
      </p:graphicFrame>
    </p:spTree>
    <p:extLst>
      <p:ext uri="{BB962C8B-B14F-4D97-AF65-F5344CB8AC3E}">
        <p14:creationId xmlns:p14="http://schemas.microsoft.com/office/powerpoint/2010/main" val="14980978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Have Specific Characteristics</a:t>
            </a:r>
            <a:endParaRPr lang="en-US" dirty="0"/>
          </a:p>
        </p:txBody>
      </p:sp>
      <p:pic>
        <p:nvPicPr>
          <p:cNvPr id="5" name="Picture 4" descr="sp500.jpg"/>
          <p:cNvPicPr>
            <a:picLocks noChangeAspect="1"/>
          </p:cNvPicPr>
          <p:nvPr/>
        </p:nvPicPr>
        <p:blipFill rotWithShape="1">
          <a:blip r:embed="rId3">
            <a:extLst>
              <a:ext uri="{28A0092B-C50C-407E-A947-70E740481C1C}">
                <a14:useLocalDpi xmlns:a14="http://schemas.microsoft.com/office/drawing/2010/main" val="0"/>
              </a:ext>
            </a:extLst>
          </a:blip>
          <a:srcRect b="9427"/>
          <a:stretch/>
        </p:blipFill>
        <p:spPr>
          <a:xfrm>
            <a:off x="145143" y="1483556"/>
            <a:ext cx="6309260" cy="4285874"/>
          </a:xfrm>
          <a:prstGeom prst="rect">
            <a:avLst/>
          </a:prstGeom>
        </p:spPr>
      </p:pic>
      <p:sp>
        <p:nvSpPr>
          <p:cNvPr id="6" name="TextBox 5"/>
          <p:cNvSpPr txBox="1"/>
          <p:nvPr/>
        </p:nvSpPr>
        <p:spPr>
          <a:xfrm>
            <a:off x="562429" y="5932714"/>
            <a:ext cx="1211577" cy="369332"/>
          </a:xfrm>
          <a:prstGeom prst="rect">
            <a:avLst/>
          </a:prstGeom>
          <a:noFill/>
        </p:spPr>
        <p:txBody>
          <a:bodyPr wrap="none" rtlCol="0">
            <a:spAutoFit/>
          </a:bodyPr>
          <a:lstStyle/>
          <a:p>
            <a:r>
              <a:rPr lang="en-US" dirty="0" smtClean="0">
                <a:latin typeface="Segoe UI Light"/>
              </a:rPr>
              <a:t>6/23/2015</a:t>
            </a:r>
            <a:endParaRPr lang="en-US" dirty="0">
              <a:latin typeface="Segoe UI Light"/>
            </a:endParaRPr>
          </a:p>
        </p:txBody>
      </p:sp>
      <p:sp>
        <p:nvSpPr>
          <p:cNvPr id="8" name="TextBox 7"/>
          <p:cNvSpPr txBox="1"/>
          <p:nvPr/>
        </p:nvSpPr>
        <p:spPr>
          <a:xfrm>
            <a:off x="4923972" y="5867401"/>
            <a:ext cx="1211577" cy="369332"/>
          </a:xfrm>
          <a:prstGeom prst="rect">
            <a:avLst/>
          </a:prstGeom>
          <a:noFill/>
        </p:spPr>
        <p:txBody>
          <a:bodyPr wrap="none" rtlCol="0">
            <a:spAutoFit/>
          </a:bodyPr>
          <a:lstStyle/>
          <a:p>
            <a:r>
              <a:rPr lang="en-US" dirty="0" smtClean="0">
                <a:latin typeface="Segoe UI Light"/>
              </a:rPr>
              <a:t>6/23/2016</a:t>
            </a:r>
            <a:endParaRPr lang="en-US" dirty="0">
              <a:latin typeface="Segoe UI Light"/>
            </a:endParaRPr>
          </a:p>
        </p:txBody>
      </p:sp>
      <p:sp>
        <p:nvSpPr>
          <p:cNvPr id="4" name="TextBox 3"/>
          <p:cNvSpPr txBox="1"/>
          <p:nvPr/>
        </p:nvSpPr>
        <p:spPr>
          <a:xfrm>
            <a:off x="2394857" y="1687286"/>
            <a:ext cx="1595534" cy="523220"/>
          </a:xfrm>
          <a:prstGeom prst="rect">
            <a:avLst/>
          </a:prstGeom>
          <a:noFill/>
        </p:spPr>
        <p:txBody>
          <a:bodyPr wrap="none" rtlCol="0">
            <a:spAutoFit/>
          </a:bodyPr>
          <a:lstStyle/>
          <a:p>
            <a:r>
              <a:rPr lang="en-US" sz="2800" dirty="0" smtClean="0">
                <a:latin typeface="Segoe"/>
                <a:cs typeface="Segoe"/>
              </a:rPr>
              <a:t>S&amp;P 500</a:t>
            </a:r>
            <a:endParaRPr lang="en-US" sz="2800" dirty="0">
              <a:latin typeface="Segoe"/>
              <a:cs typeface="Segoe"/>
            </a:endParaRPr>
          </a:p>
        </p:txBody>
      </p:sp>
      <p:pic>
        <p:nvPicPr>
          <p:cNvPr id="13" name="Picture 12" descr="sp500AutoCor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811" y="1451428"/>
            <a:ext cx="6047618" cy="4535713"/>
          </a:xfrm>
          <a:prstGeom prst="rect">
            <a:avLst/>
          </a:prstGeom>
        </p:spPr>
      </p:pic>
    </p:spTree>
    <p:extLst>
      <p:ext uri="{BB962C8B-B14F-4D97-AF65-F5344CB8AC3E}">
        <p14:creationId xmlns:p14="http://schemas.microsoft.com/office/powerpoint/2010/main" val="324941287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data from a Moving Average Model look like?</a:t>
            </a:r>
            <a:endParaRPr lang="en-US" dirty="0"/>
          </a:p>
        </p:txBody>
      </p:sp>
      <p:sp>
        <p:nvSpPr>
          <p:cNvPr id="7" name="Rectangle 6"/>
          <p:cNvSpPr/>
          <p:nvPr/>
        </p:nvSpPr>
        <p:spPr>
          <a:xfrm>
            <a:off x="4406340" y="1481770"/>
            <a:ext cx="2751557"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269951" y="1711145"/>
            <a:ext cx="98132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81097830"/>
              </p:ext>
            </p:extLst>
          </p:nvPr>
        </p:nvGraphicFramePr>
        <p:xfrm>
          <a:off x="160338" y="1458913"/>
          <a:ext cx="5013325" cy="781050"/>
        </p:xfrm>
        <a:graphic>
          <a:graphicData uri="http://schemas.openxmlformats.org/presentationml/2006/ole">
            <mc:AlternateContent xmlns:mc="http://schemas.openxmlformats.org/markup-compatibility/2006">
              <mc:Choice xmlns:v="urn:schemas-microsoft-com:vml" Requires="v">
                <p:oleObj spid="_x0000_s587925" name="Equation" r:id="rId4" imgW="1308100" imgH="203200" progId="Equation.DSMT4">
                  <p:embed/>
                </p:oleObj>
              </mc:Choice>
              <mc:Fallback>
                <p:oleObj name="Equation" r:id="rId4" imgW="1308100" imgH="203200" progId="Equation.DSMT4">
                  <p:embed/>
                  <p:pic>
                    <p:nvPicPr>
                      <p:cNvPr id="0" name=""/>
                      <p:cNvPicPr>
                        <a:picLocks noChangeAspect="1" noChangeArrowheads="1"/>
                      </p:cNvPicPr>
                      <p:nvPr/>
                    </p:nvPicPr>
                    <p:blipFill>
                      <a:blip r:embed="rId5"/>
                      <a:srcRect/>
                      <a:stretch>
                        <a:fillRect/>
                      </a:stretch>
                    </p:blipFill>
                    <p:spPr bwMode="auto">
                      <a:xfrm>
                        <a:off x="160338" y="1458913"/>
                        <a:ext cx="5013325" cy="781050"/>
                      </a:xfrm>
                      <a:prstGeom prst="rect">
                        <a:avLst/>
                      </a:prstGeom>
                      <a:noFill/>
                      <a:extLst/>
                    </p:spPr>
                  </p:pic>
                </p:oleObj>
              </mc:Fallback>
            </mc:AlternateContent>
          </a:graphicData>
        </a:graphic>
      </p:graphicFrame>
      <p:sp>
        <p:nvSpPr>
          <p:cNvPr id="10" name="Rectangle 9"/>
          <p:cNvSpPr/>
          <p:nvPr/>
        </p:nvSpPr>
        <p:spPr>
          <a:xfrm>
            <a:off x="3386536" y="1364755"/>
            <a:ext cx="1654780"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ig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036" y="1462526"/>
            <a:ext cx="7193964" cy="5395473"/>
          </a:xfrm>
          <a:prstGeom prst="rect">
            <a:avLst/>
          </a:prstGeom>
        </p:spPr>
      </p:pic>
    </p:spTree>
    <p:extLst>
      <p:ext uri="{BB962C8B-B14F-4D97-AF65-F5344CB8AC3E}">
        <p14:creationId xmlns:p14="http://schemas.microsoft.com/office/powerpoint/2010/main" val="2466011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data from a Moving Average Model look like?</a:t>
            </a:r>
            <a:endParaRPr lang="en-US" dirty="0"/>
          </a:p>
        </p:txBody>
      </p:sp>
      <p:sp>
        <p:nvSpPr>
          <p:cNvPr id="7" name="Rectangle 6"/>
          <p:cNvSpPr/>
          <p:nvPr/>
        </p:nvSpPr>
        <p:spPr>
          <a:xfrm>
            <a:off x="4406340" y="1481770"/>
            <a:ext cx="2751557"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269951" y="1711145"/>
            <a:ext cx="98132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386536" y="1364755"/>
            <a:ext cx="1654780"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descr="fig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590" y="1451692"/>
            <a:ext cx="7208409" cy="5406307"/>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606299441"/>
              </p:ext>
            </p:extLst>
          </p:nvPr>
        </p:nvGraphicFramePr>
        <p:xfrm>
          <a:off x="160309" y="1459375"/>
          <a:ext cx="5013325" cy="781050"/>
        </p:xfrm>
        <a:graphic>
          <a:graphicData uri="http://schemas.openxmlformats.org/presentationml/2006/ole">
            <mc:AlternateContent xmlns:mc="http://schemas.openxmlformats.org/markup-compatibility/2006">
              <mc:Choice xmlns:v="urn:schemas-microsoft-com:vml" Requires="v">
                <p:oleObj spid="_x0000_s590997"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09" y="1459375"/>
                        <a:ext cx="5013325" cy="781050"/>
                      </a:xfrm>
                      <a:prstGeom prst="rect">
                        <a:avLst/>
                      </a:prstGeom>
                      <a:noFill/>
                      <a:extLst/>
                    </p:spPr>
                  </p:pic>
                </p:oleObj>
              </mc:Fallback>
            </mc:AlternateContent>
          </a:graphicData>
        </a:graphic>
      </p:graphicFrame>
    </p:spTree>
    <p:extLst>
      <p:ext uri="{BB962C8B-B14F-4D97-AF65-F5344CB8AC3E}">
        <p14:creationId xmlns:p14="http://schemas.microsoft.com/office/powerpoint/2010/main" val="4096178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fig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516" y="1148636"/>
            <a:ext cx="7612484" cy="5709363"/>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265689410"/>
              </p:ext>
            </p:extLst>
          </p:nvPr>
        </p:nvGraphicFramePr>
        <p:xfrm>
          <a:off x="160338" y="1458913"/>
          <a:ext cx="5013325" cy="781050"/>
        </p:xfrm>
        <a:graphic>
          <a:graphicData uri="http://schemas.openxmlformats.org/presentationml/2006/ole">
            <mc:AlternateContent xmlns:mc="http://schemas.openxmlformats.org/markup-compatibility/2006">
              <mc:Choice xmlns:v="urn:schemas-microsoft-com:vml" Requires="v">
                <p:oleObj spid="_x0000_s594069"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38" y="1458913"/>
                        <a:ext cx="5013325" cy="781050"/>
                      </a:xfrm>
                      <a:prstGeom prst="rect">
                        <a:avLst/>
                      </a:prstGeom>
                      <a:noFill/>
                      <a:extLst/>
                    </p:spPr>
                  </p:pic>
                </p:oleObj>
              </mc:Fallback>
            </mc:AlternateContent>
          </a:graphicData>
        </a:graphic>
      </p:graphicFrame>
      <p:sp>
        <p:nvSpPr>
          <p:cNvPr id="7" name="Rectangle 6"/>
          <p:cNvSpPr/>
          <p:nvPr/>
        </p:nvSpPr>
        <p:spPr>
          <a:xfrm>
            <a:off x="1847200" y="1364755"/>
            <a:ext cx="3194116"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8212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fig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033" y="1119775"/>
            <a:ext cx="7650966" cy="573822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265689410"/>
              </p:ext>
            </p:extLst>
          </p:nvPr>
        </p:nvGraphicFramePr>
        <p:xfrm>
          <a:off x="160338" y="1458913"/>
          <a:ext cx="5013325" cy="781050"/>
        </p:xfrm>
        <a:graphic>
          <a:graphicData uri="http://schemas.openxmlformats.org/presentationml/2006/ole">
            <mc:AlternateContent xmlns:mc="http://schemas.openxmlformats.org/markup-compatibility/2006">
              <mc:Choice xmlns:v="urn:schemas-microsoft-com:vml" Requires="v">
                <p:oleObj spid="_x0000_s593045"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38" y="1458913"/>
                        <a:ext cx="5013325" cy="781050"/>
                      </a:xfrm>
                      <a:prstGeom prst="rect">
                        <a:avLst/>
                      </a:prstGeom>
                      <a:noFill/>
                      <a:extLst/>
                    </p:spPr>
                  </p:pic>
                </p:oleObj>
              </mc:Fallback>
            </mc:AlternateContent>
          </a:graphicData>
        </a:graphic>
      </p:graphicFrame>
      <p:sp>
        <p:nvSpPr>
          <p:cNvPr id="8" name="Rectangle 7"/>
          <p:cNvSpPr/>
          <p:nvPr/>
        </p:nvSpPr>
        <p:spPr>
          <a:xfrm>
            <a:off x="3386536" y="1364755"/>
            <a:ext cx="1654780"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2267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fig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186" y="1116138"/>
            <a:ext cx="7655814" cy="5741861"/>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055150980"/>
              </p:ext>
            </p:extLst>
          </p:nvPr>
        </p:nvGraphicFramePr>
        <p:xfrm>
          <a:off x="160309" y="1459375"/>
          <a:ext cx="5013325" cy="781050"/>
        </p:xfrm>
        <a:graphic>
          <a:graphicData uri="http://schemas.openxmlformats.org/presentationml/2006/ole">
            <mc:AlternateContent xmlns:mc="http://schemas.openxmlformats.org/markup-compatibility/2006">
              <mc:Choice xmlns:v="urn:schemas-microsoft-com:vml" Requires="v">
                <p:oleObj spid="_x0000_s592021" name="Equation" r:id="rId5" imgW="1308100" imgH="203200" progId="Equation.DSMT4">
                  <p:embed/>
                </p:oleObj>
              </mc:Choice>
              <mc:Fallback>
                <p:oleObj name="Equation" r:id="rId5" imgW="1308100" imgH="203200" progId="Equation.DSMT4">
                  <p:embed/>
                  <p:pic>
                    <p:nvPicPr>
                      <p:cNvPr id="0" name=""/>
                      <p:cNvPicPr>
                        <a:picLocks noChangeAspect="1" noChangeArrowheads="1"/>
                      </p:cNvPicPr>
                      <p:nvPr/>
                    </p:nvPicPr>
                    <p:blipFill>
                      <a:blip r:embed="rId6"/>
                      <a:srcRect/>
                      <a:stretch>
                        <a:fillRect/>
                      </a:stretch>
                    </p:blipFill>
                    <p:spPr bwMode="auto">
                      <a:xfrm>
                        <a:off x="160309" y="1459375"/>
                        <a:ext cx="5013325" cy="781050"/>
                      </a:xfrm>
                      <a:prstGeom prst="rect">
                        <a:avLst/>
                      </a:prstGeom>
                      <a:noFill/>
                      <a:extLst/>
                    </p:spPr>
                  </p:pic>
                </p:oleObj>
              </mc:Fallback>
            </mc:AlternateContent>
          </a:graphicData>
        </a:graphic>
      </p:graphicFrame>
    </p:spTree>
    <p:extLst>
      <p:ext uri="{BB962C8B-B14F-4D97-AF65-F5344CB8AC3E}">
        <p14:creationId xmlns:p14="http://schemas.microsoft.com/office/powerpoint/2010/main" val="406445745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379413" y="1388226"/>
            <a:ext cx="5085220" cy="5290388"/>
          </a:xfrm>
        </p:spPr>
        <p:txBody>
          <a:bodyPr/>
          <a:lstStyle/>
          <a:p>
            <a:r>
              <a:rPr lang="en-US" dirty="0" smtClean="0"/>
              <a:t>If your data arise from a MA model of order q, </a:t>
            </a:r>
            <a:r>
              <a:rPr lang="en-US" i="1" dirty="0" smtClean="0"/>
              <a:t>the autocorrelation function will drop sharply after q.</a:t>
            </a:r>
          </a:p>
          <a:p>
            <a:endParaRPr lang="en-US" dirty="0"/>
          </a:p>
          <a:p>
            <a:r>
              <a:rPr lang="en-US" dirty="0" smtClean="0"/>
              <a:t>Nice way to check if you should model data with an MA(q) model.</a:t>
            </a:r>
            <a:endParaRPr lang="en-US" dirty="0"/>
          </a:p>
        </p:txBody>
      </p:sp>
      <p:pic>
        <p:nvPicPr>
          <p:cNvPr id="4" name="Picture 3" descr="fig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230" y="1789672"/>
            <a:ext cx="6757770" cy="5068328"/>
          </a:xfrm>
          <a:prstGeom prst="rect">
            <a:avLst/>
          </a:prstGeom>
        </p:spPr>
      </p:pic>
    </p:spTree>
    <p:extLst>
      <p:ext uri="{BB962C8B-B14F-4D97-AF65-F5344CB8AC3E}">
        <p14:creationId xmlns:p14="http://schemas.microsoft.com/office/powerpoint/2010/main" val="141764940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Average Model: MA(q)</a:t>
            </a:r>
            <a:endParaRPr lang="en-US" dirty="0"/>
          </a:p>
        </p:txBody>
      </p:sp>
      <p:sp>
        <p:nvSpPr>
          <p:cNvPr id="3" name="Content Placeholder 2"/>
          <p:cNvSpPr>
            <a:spLocks noGrp="1"/>
          </p:cNvSpPr>
          <p:nvPr>
            <p:ph sz="quarter" idx="10"/>
          </p:nvPr>
        </p:nvSpPr>
        <p:spPr>
          <a:xfrm>
            <a:off x="379413" y="2578666"/>
            <a:ext cx="10049569" cy="4099948"/>
          </a:xfrm>
        </p:spPr>
        <p:txBody>
          <a:bodyPr/>
          <a:lstStyle/>
          <a:p>
            <a:r>
              <a:rPr lang="en-US" dirty="0" smtClean="0"/>
              <a:t>Parameters                  need to be fit to the data.  (Standard regression)</a:t>
            </a:r>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32642272"/>
              </p:ext>
            </p:extLst>
          </p:nvPr>
        </p:nvGraphicFramePr>
        <p:xfrm>
          <a:off x="2659063" y="1449388"/>
          <a:ext cx="6035675" cy="877887"/>
        </p:xfrm>
        <a:graphic>
          <a:graphicData uri="http://schemas.openxmlformats.org/presentationml/2006/ole">
            <mc:AlternateContent xmlns:mc="http://schemas.openxmlformats.org/markup-compatibility/2006">
              <mc:Choice xmlns:v="urn:schemas-microsoft-com:vml" Requires="v">
                <p:oleObj spid="_x0000_s596252" name="Equation" r:id="rId4" imgW="1574800" imgH="228600" progId="Equation.DSMT4">
                  <p:embed/>
                </p:oleObj>
              </mc:Choice>
              <mc:Fallback>
                <p:oleObj name="Equation" r:id="rId4" imgW="1574800" imgH="228600" progId="Equation.DSMT4">
                  <p:embed/>
                  <p:pic>
                    <p:nvPicPr>
                      <p:cNvPr id="0" name=""/>
                      <p:cNvPicPr>
                        <a:picLocks noChangeAspect="1" noChangeArrowheads="1"/>
                      </p:cNvPicPr>
                      <p:nvPr/>
                    </p:nvPicPr>
                    <p:blipFill>
                      <a:blip r:embed="rId5"/>
                      <a:srcRect/>
                      <a:stretch>
                        <a:fillRect/>
                      </a:stretch>
                    </p:blipFill>
                    <p:spPr bwMode="auto">
                      <a:xfrm>
                        <a:off x="2659063" y="1449388"/>
                        <a:ext cx="6035675" cy="877887"/>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57916994"/>
              </p:ext>
            </p:extLst>
          </p:nvPr>
        </p:nvGraphicFramePr>
        <p:xfrm>
          <a:off x="3091130" y="2578666"/>
          <a:ext cx="1659186" cy="767166"/>
        </p:xfrm>
        <a:graphic>
          <a:graphicData uri="http://schemas.openxmlformats.org/presentationml/2006/ole">
            <mc:AlternateContent xmlns:mc="http://schemas.openxmlformats.org/markup-compatibility/2006">
              <mc:Choice xmlns:v="urn:schemas-microsoft-com:vml" Requires="v">
                <p:oleObj spid="_x0000_s596253" name="Equation" r:id="rId6" imgW="495300" imgH="228600" progId="Equation.DSMT4">
                  <p:embed/>
                </p:oleObj>
              </mc:Choice>
              <mc:Fallback>
                <p:oleObj name="Equation" r:id="rId6" imgW="495300" imgH="228600" progId="Equation.DSMT4">
                  <p:embed/>
                  <p:pic>
                    <p:nvPicPr>
                      <p:cNvPr id="0" name=""/>
                      <p:cNvPicPr>
                        <a:picLocks noChangeAspect="1" noChangeArrowheads="1"/>
                      </p:cNvPicPr>
                      <p:nvPr/>
                    </p:nvPicPr>
                    <p:blipFill>
                      <a:blip r:embed="rId7"/>
                      <a:srcRect/>
                      <a:stretch>
                        <a:fillRect/>
                      </a:stretch>
                    </p:blipFill>
                    <p:spPr bwMode="auto">
                      <a:xfrm>
                        <a:off x="3091130" y="2578666"/>
                        <a:ext cx="1659186" cy="767166"/>
                      </a:xfrm>
                      <a:prstGeom prst="rect">
                        <a:avLst/>
                      </a:prstGeom>
                      <a:noFill/>
                      <a:extLst/>
                    </p:spPr>
                  </p:pic>
                </p:oleObj>
              </mc:Fallback>
            </mc:AlternateContent>
          </a:graphicData>
        </a:graphic>
      </p:graphicFrame>
    </p:spTree>
    <p:extLst>
      <p:ext uri="{BB962C8B-B14F-4D97-AF65-F5344CB8AC3E}">
        <p14:creationId xmlns:p14="http://schemas.microsoft.com/office/powerpoint/2010/main" val="3788532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75061790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Autoregressive (AR) Models</a:t>
            </a:r>
            <a:endParaRPr lang="en-US" dirty="0"/>
          </a:p>
        </p:txBody>
      </p:sp>
      <p:sp>
        <p:nvSpPr>
          <p:cNvPr id="3" name="Content Placeholder 2"/>
          <p:cNvSpPr>
            <a:spLocks noGrp="1"/>
          </p:cNvSpPr>
          <p:nvPr>
            <p:ph sz="quarter" idx="10"/>
          </p:nvPr>
        </p:nvSpPr>
        <p:spPr>
          <a:xfrm>
            <a:off x="379413" y="2482446"/>
            <a:ext cx="11525250" cy="4196167"/>
          </a:xfrm>
        </p:spPr>
        <p:txBody>
          <a:bodyPr/>
          <a:lstStyle/>
          <a:p>
            <a:r>
              <a:rPr lang="en-US" dirty="0" smtClean="0"/>
              <a:t>Today’s value is slightly different from a combination of the  last few day’s values. </a:t>
            </a:r>
            <a:endParaRPr lang="en-US" dirty="0"/>
          </a:p>
          <a:p>
            <a:pPr lvl="1"/>
            <a:r>
              <a:rPr lang="en-US" dirty="0" smtClean="0"/>
              <a:t>Examples of AR models: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24125303"/>
              </p:ext>
            </p:extLst>
          </p:nvPr>
        </p:nvGraphicFramePr>
        <p:xfrm>
          <a:off x="2319338" y="1238250"/>
          <a:ext cx="6521450" cy="877888"/>
        </p:xfrm>
        <a:graphic>
          <a:graphicData uri="http://schemas.openxmlformats.org/presentationml/2006/ole">
            <mc:AlternateContent xmlns:mc="http://schemas.openxmlformats.org/markup-compatibility/2006">
              <mc:Choice xmlns:v="urn:schemas-microsoft-com:vml" Requires="v">
                <p:oleObj spid="_x0000_s609668" name="Equation" r:id="rId4" imgW="1701800" imgH="228600" progId="Equation.DSMT4">
                  <p:embed/>
                </p:oleObj>
              </mc:Choice>
              <mc:Fallback>
                <p:oleObj name="Equation" r:id="rId4" imgW="1701800" imgH="228600" progId="Equation.DSMT4">
                  <p:embed/>
                  <p:pic>
                    <p:nvPicPr>
                      <p:cNvPr id="0" name=""/>
                      <p:cNvPicPr>
                        <a:picLocks noChangeAspect="1" noChangeArrowheads="1"/>
                      </p:cNvPicPr>
                      <p:nvPr/>
                    </p:nvPicPr>
                    <p:blipFill>
                      <a:blip r:embed="rId5"/>
                      <a:srcRect/>
                      <a:stretch>
                        <a:fillRect/>
                      </a:stretch>
                    </p:blipFill>
                    <p:spPr bwMode="auto">
                      <a:xfrm>
                        <a:off x="2319338" y="1238250"/>
                        <a:ext cx="6521450" cy="877888"/>
                      </a:xfrm>
                      <a:prstGeom prst="rect">
                        <a:avLst/>
                      </a:prstGeom>
                      <a:noFill/>
                      <a:extLst/>
                    </p:spPr>
                  </p:pic>
                </p:oleObj>
              </mc:Fallback>
            </mc:AlternateContent>
          </a:graphicData>
        </a:graphic>
      </p:graphicFrame>
      <p:sp>
        <p:nvSpPr>
          <p:cNvPr id="5" name="Rectangle 4"/>
          <p:cNvSpPr/>
          <p:nvPr/>
        </p:nvSpPr>
        <p:spPr>
          <a:xfrm>
            <a:off x="4021506" y="864417"/>
            <a:ext cx="1712508"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830224" y="939842"/>
            <a:ext cx="146083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7291056" y="957536"/>
            <a:ext cx="146083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519690" y="997574"/>
            <a:ext cx="751958"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504878193"/>
              </p:ext>
            </p:extLst>
          </p:nvPr>
        </p:nvGraphicFramePr>
        <p:xfrm>
          <a:off x="4001788" y="4343557"/>
          <a:ext cx="3844925" cy="781050"/>
        </p:xfrm>
        <a:graphic>
          <a:graphicData uri="http://schemas.openxmlformats.org/presentationml/2006/ole">
            <mc:AlternateContent xmlns:mc="http://schemas.openxmlformats.org/markup-compatibility/2006">
              <mc:Choice xmlns:v="urn:schemas-microsoft-com:vml" Requires="v">
                <p:oleObj spid="_x0000_s609669" name="Equation" r:id="rId6" imgW="1003300" imgH="203200" progId="Equation.DSMT4">
                  <p:embed/>
                </p:oleObj>
              </mc:Choice>
              <mc:Fallback>
                <p:oleObj name="Equation" r:id="rId6" imgW="1003300" imgH="203200" progId="Equation.DSMT4">
                  <p:embed/>
                  <p:pic>
                    <p:nvPicPr>
                      <p:cNvPr id="0" name=""/>
                      <p:cNvPicPr>
                        <a:picLocks noChangeAspect="1" noChangeArrowheads="1"/>
                      </p:cNvPicPr>
                      <p:nvPr/>
                    </p:nvPicPr>
                    <p:blipFill>
                      <a:blip r:embed="rId7"/>
                      <a:srcRect/>
                      <a:stretch>
                        <a:fillRect/>
                      </a:stretch>
                    </p:blipFill>
                    <p:spPr bwMode="auto">
                      <a:xfrm>
                        <a:off x="4001788" y="4343557"/>
                        <a:ext cx="3844925" cy="781050"/>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70738"/>
              </p:ext>
            </p:extLst>
          </p:nvPr>
        </p:nvGraphicFramePr>
        <p:xfrm>
          <a:off x="1422400" y="5573713"/>
          <a:ext cx="8809038" cy="781050"/>
        </p:xfrm>
        <a:graphic>
          <a:graphicData uri="http://schemas.openxmlformats.org/presentationml/2006/ole">
            <mc:AlternateContent xmlns:mc="http://schemas.openxmlformats.org/markup-compatibility/2006">
              <mc:Choice xmlns:v="urn:schemas-microsoft-com:vml" Requires="v">
                <p:oleObj spid="_x0000_s609670" name="Equation" r:id="rId8" imgW="2298700" imgH="203200" progId="Equation.DSMT4">
                  <p:embed/>
                </p:oleObj>
              </mc:Choice>
              <mc:Fallback>
                <p:oleObj name="Equation" r:id="rId8" imgW="2298700" imgH="203200" progId="Equation.DSMT4">
                  <p:embed/>
                  <p:pic>
                    <p:nvPicPr>
                      <p:cNvPr id="0" name=""/>
                      <p:cNvPicPr>
                        <a:picLocks noChangeAspect="1" noChangeArrowheads="1"/>
                      </p:cNvPicPr>
                      <p:nvPr/>
                    </p:nvPicPr>
                    <p:blipFill>
                      <a:blip r:embed="rId9"/>
                      <a:srcRect/>
                      <a:stretch>
                        <a:fillRect/>
                      </a:stretch>
                    </p:blipFill>
                    <p:spPr bwMode="auto">
                      <a:xfrm>
                        <a:off x="1422400" y="5573713"/>
                        <a:ext cx="8809038" cy="781050"/>
                      </a:xfrm>
                      <a:prstGeom prst="rect">
                        <a:avLst/>
                      </a:prstGeom>
                      <a:noFill/>
                      <a:extLst/>
                    </p:spPr>
                  </p:pic>
                </p:oleObj>
              </mc:Fallback>
            </mc:AlternateContent>
          </a:graphicData>
        </a:graphic>
      </p:graphicFrame>
      <p:sp>
        <p:nvSpPr>
          <p:cNvPr id="11" name="Rectangle 10"/>
          <p:cNvSpPr/>
          <p:nvPr/>
        </p:nvSpPr>
        <p:spPr>
          <a:xfrm>
            <a:off x="8293158" y="5213510"/>
            <a:ext cx="2135823" cy="12123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5289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Autoregressive (AR) Models</a:t>
            </a:r>
            <a:endParaRPr lang="en-US" dirty="0"/>
          </a:p>
        </p:txBody>
      </p:sp>
      <p:sp>
        <p:nvSpPr>
          <p:cNvPr id="3" name="Content Placeholder 2"/>
          <p:cNvSpPr>
            <a:spLocks noGrp="1"/>
          </p:cNvSpPr>
          <p:nvPr>
            <p:ph sz="quarter" idx="10"/>
          </p:nvPr>
        </p:nvSpPr>
        <p:spPr>
          <a:xfrm>
            <a:off x="379413" y="2482446"/>
            <a:ext cx="11525250" cy="4196167"/>
          </a:xfrm>
        </p:spPr>
        <p:txBody>
          <a:bodyPr/>
          <a:lstStyle/>
          <a:p>
            <a:r>
              <a:rPr lang="en-US" dirty="0" smtClean="0"/>
              <a:t>Is AR(1) stationary?</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79839823"/>
              </p:ext>
            </p:extLst>
          </p:nvPr>
        </p:nvGraphicFramePr>
        <p:xfrm>
          <a:off x="3827463" y="1285875"/>
          <a:ext cx="3503612" cy="781050"/>
        </p:xfrm>
        <a:graphic>
          <a:graphicData uri="http://schemas.openxmlformats.org/presentationml/2006/ole">
            <mc:AlternateContent xmlns:mc="http://schemas.openxmlformats.org/markup-compatibility/2006">
              <mc:Choice xmlns:v="urn:schemas-microsoft-com:vml" Requires="v">
                <p:oleObj spid="_x0000_s610445" name="Equation" r:id="rId4" imgW="914400" imgH="203200" progId="Equation.DSMT4">
                  <p:embed/>
                </p:oleObj>
              </mc:Choice>
              <mc:Fallback>
                <p:oleObj name="Equation" r:id="rId4" imgW="914400" imgH="203200" progId="Equation.DSMT4">
                  <p:embed/>
                  <p:pic>
                    <p:nvPicPr>
                      <p:cNvPr id="0" name=""/>
                      <p:cNvPicPr>
                        <a:picLocks noChangeAspect="1" noChangeArrowheads="1"/>
                      </p:cNvPicPr>
                      <p:nvPr/>
                    </p:nvPicPr>
                    <p:blipFill>
                      <a:blip r:embed="rId5"/>
                      <a:srcRect/>
                      <a:stretch>
                        <a:fillRect/>
                      </a:stretch>
                    </p:blipFill>
                    <p:spPr bwMode="auto">
                      <a:xfrm>
                        <a:off x="3827463" y="1285875"/>
                        <a:ext cx="3503612" cy="781050"/>
                      </a:xfrm>
                      <a:prstGeom prst="rect">
                        <a:avLst/>
                      </a:prstGeom>
                      <a:noFill/>
                      <a:extLst/>
                    </p:spPr>
                  </p:pic>
                </p:oleObj>
              </mc:Fallback>
            </mc:AlternateContent>
          </a:graphicData>
        </a:graphic>
      </p:graphicFrame>
      <p:sp>
        <p:nvSpPr>
          <p:cNvPr id="9" name="TextBox 8"/>
          <p:cNvSpPr txBox="1"/>
          <p:nvPr/>
        </p:nvSpPr>
        <p:spPr>
          <a:xfrm>
            <a:off x="1866442" y="1327819"/>
            <a:ext cx="1347244" cy="584776"/>
          </a:xfrm>
          <a:prstGeom prst="rect">
            <a:avLst/>
          </a:prstGeom>
          <a:noFill/>
        </p:spPr>
        <p:txBody>
          <a:bodyPr wrap="none" rtlCol="0">
            <a:spAutoFit/>
          </a:bodyPr>
          <a:lstStyle/>
          <a:p>
            <a:r>
              <a:rPr lang="en-US" sz="3200" dirty="0" smtClean="0">
                <a:latin typeface="Times"/>
                <a:cs typeface="Times"/>
              </a:rPr>
              <a:t>AR(1):</a:t>
            </a:r>
            <a:endParaRPr lang="en-US" sz="3200" dirty="0">
              <a:latin typeface="Times"/>
              <a:cs typeface="Times"/>
            </a:endParaRPr>
          </a:p>
        </p:txBody>
      </p:sp>
    </p:spTree>
    <p:extLst>
      <p:ext uri="{BB962C8B-B14F-4D97-AF65-F5344CB8AC3E}">
        <p14:creationId xmlns:p14="http://schemas.microsoft.com/office/powerpoint/2010/main" val="12190866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25FDD9-4C58-4084-9F89-0E6ADD6FFF55}">
  <ds:schemaRefs>
    <ds:schemaRef ds:uri="http://schemas.microsoft.com/office/2006/metadata/properties"/>
    <ds:schemaRef ds:uri="636b0322-90fb-440c-9cbc-22749e7231e9"/>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11087</TotalTime>
  <Words>12637</Words>
  <Application>Microsoft Macintosh PowerPoint</Application>
  <PresentationFormat>Custom</PresentationFormat>
  <Paragraphs>812</Paragraphs>
  <Slides>149</Slides>
  <Notes>130</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149</vt:i4>
      </vt:variant>
    </vt:vector>
  </HeadingPairs>
  <TitlesOfParts>
    <vt:vector size="152" baseType="lpstr">
      <vt:lpstr>1_Office Theme</vt:lpstr>
      <vt:lpstr>Equation</vt:lpstr>
      <vt:lpstr>MathType 6.0 Equation</vt:lpstr>
      <vt:lpstr>PowerPoint Presentation</vt:lpstr>
      <vt:lpstr>Where do time series arise?</vt:lpstr>
      <vt:lpstr>What might you want to do with time series?</vt:lpstr>
      <vt:lpstr>Autocorrelation in Time Series</vt:lpstr>
      <vt:lpstr>Time Series Have Specific Characteristics</vt:lpstr>
      <vt:lpstr>Time Series Have Specific Characteristics</vt:lpstr>
      <vt:lpstr>Time Series Have Specific Characteristics</vt:lpstr>
      <vt:lpstr>Time Series Have Specific Characteristics</vt:lpstr>
      <vt:lpstr>Time Series Have Specific Characteristics</vt:lpstr>
      <vt:lpstr>PowerPoint Presentation</vt:lpstr>
      <vt:lpstr>PowerPoint Presentation</vt:lpstr>
      <vt:lpstr>PowerPoint Presentation</vt:lpstr>
      <vt:lpstr>PowerPoint Presentation</vt:lpstr>
      <vt:lpstr>PowerPoint Presentation</vt:lpstr>
      <vt:lpstr>Time Series Can Be Decomposed</vt:lpstr>
      <vt:lpstr>PowerPoint Presentation</vt:lpstr>
      <vt:lpstr>PowerPoint Presentation</vt:lpstr>
      <vt:lpstr>PowerPoint Presentation</vt:lpstr>
      <vt:lpstr>Irregular reporting</vt:lpstr>
      <vt:lpstr>Time Series Have Specific Characteristics</vt:lpstr>
      <vt:lpstr>Time Series Have Specific Characteristics</vt:lpstr>
      <vt:lpstr>PowerPoint Presentation</vt:lpstr>
      <vt:lpstr>Decomposition of Time Series</vt:lpstr>
      <vt:lpstr>PowerPoint Presentation</vt:lpstr>
      <vt:lpstr>PowerPoint Presentation</vt:lpstr>
      <vt:lpstr>PowerPoint Presentation</vt:lpstr>
      <vt:lpstr>PowerPoint Presentation</vt:lpstr>
      <vt:lpstr>PowerPoint Presentation</vt:lpstr>
      <vt:lpstr>Lowess/Loess Regression</vt:lpstr>
      <vt:lpstr>Lowess/Loess Regression</vt:lpstr>
      <vt:lpstr>Lowess/Loess Regression</vt:lpstr>
      <vt:lpstr>Lowess/Loess Regression</vt:lpstr>
      <vt:lpstr>Lowess/Loess Regression</vt:lpstr>
      <vt:lpstr>Lowess/Loess Regression</vt:lpstr>
      <vt:lpstr>Lowess/Loess Regression</vt:lpstr>
      <vt:lpstr>Lowess/Loess Regression</vt:lpstr>
      <vt:lpstr>PowerPoint Presentation</vt:lpstr>
      <vt:lpstr>PowerPoint Presentation</vt:lpstr>
      <vt:lpstr>Lowess/Loess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Average Smoothing</vt:lpstr>
      <vt:lpstr>PowerPoint Presentation</vt:lpstr>
      <vt:lpstr>Another way to remove an obvious periodic signal</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Low-pass filtering (moving averages)</vt:lpstr>
      <vt:lpstr>PowerPoint Presentation</vt:lpstr>
      <vt:lpstr>STL</vt:lpstr>
      <vt:lpstr>So far</vt:lpstr>
      <vt:lpstr>STL package (abbreviated)</vt:lpstr>
      <vt:lpstr>PowerPoint Presentation</vt:lpstr>
      <vt:lpstr>Stationarity</vt:lpstr>
      <vt:lpstr>Stationarity</vt:lpstr>
      <vt:lpstr>Boxplots are useful for considering stationarity</vt:lpstr>
      <vt:lpstr>Trend models are useful for considering stationarity</vt:lpstr>
      <vt:lpstr>PowerPoint Presentation</vt:lpstr>
      <vt:lpstr>Autocovariance and Autocorrelation</vt:lpstr>
      <vt:lpstr>Autocovariance and Autocorrelation</vt:lpstr>
      <vt:lpstr>Autocovariance and Autocorrelation</vt:lpstr>
      <vt:lpstr>Autocovariance and Autocorrelation</vt:lpstr>
      <vt:lpstr>Time Series Have Specific Characteristics</vt:lpstr>
      <vt:lpstr>PowerPoint Presentation</vt:lpstr>
      <vt:lpstr>Moving Average Models: MA(q)</vt:lpstr>
      <vt:lpstr>Price of Microsoft stock</vt:lpstr>
      <vt:lpstr>Price of Microsoft stock</vt:lpstr>
      <vt:lpstr>Moving Average Models: MA(q)</vt:lpstr>
      <vt:lpstr>What does data from a Moving Average Model look like?</vt:lpstr>
      <vt:lpstr>What does data from a Moving Average Model look like?</vt:lpstr>
      <vt:lpstr>What does data from a Moving Average Model look like?</vt:lpstr>
      <vt:lpstr>What does data from a Moving Average Model look like?</vt:lpstr>
      <vt:lpstr>What does data from a Moving Average Model look like?</vt:lpstr>
      <vt:lpstr>PowerPoint Presentation</vt:lpstr>
      <vt:lpstr>PowerPoint Presentation</vt:lpstr>
      <vt:lpstr>PowerPoint Presentation</vt:lpstr>
      <vt:lpstr>PowerPoint Presentation</vt:lpstr>
      <vt:lpstr>Moving Average Model: MA(q)</vt:lpstr>
      <vt:lpstr>PowerPoint Presentation</vt:lpstr>
      <vt:lpstr>Autoregressive (AR) Models</vt:lpstr>
      <vt:lpstr>Autoregressive (AR) Models</vt:lpstr>
      <vt:lpstr>PowerPoint Presentation</vt:lpstr>
      <vt:lpstr>Is AR(1) stationary?</vt:lpstr>
      <vt:lpstr>Is AR(1) stationary?</vt:lpstr>
      <vt:lpstr>Is AR(1) stationary?</vt:lpstr>
      <vt:lpstr>Is AR(1) stationary?</vt:lpstr>
      <vt:lpstr>Is AR(1) stationary?</vt:lpstr>
      <vt:lpstr>PowerPoint Presentation</vt:lpstr>
      <vt:lpstr>PowerPoint Presentation</vt:lpstr>
      <vt:lpstr>PowerPoint Presentation</vt:lpstr>
      <vt:lpstr>PowerPoint Presentation</vt:lpstr>
      <vt:lpstr>PowerPoint Presentation</vt:lpstr>
      <vt:lpstr>Partial Autocorrelation</vt:lpstr>
      <vt:lpstr>PowerPoint Presentation</vt:lpstr>
      <vt:lpstr>PowerPoint Presentation</vt:lpstr>
      <vt:lpstr>Partial Autocorrelation</vt:lpstr>
      <vt:lpstr>Partial Autocorrelation</vt:lpstr>
      <vt:lpstr>Partial Autocorrelation</vt:lpstr>
      <vt:lpstr>Partial Autocorrelation</vt:lpstr>
      <vt:lpstr>Partial Autocorrelation</vt:lpstr>
      <vt:lpstr>Partial Autocorrelation</vt:lpstr>
      <vt:lpstr>Partial Autocorrelation</vt:lpstr>
      <vt:lpstr>Partial Autocorrelation</vt:lpstr>
      <vt:lpstr>Partial Autocorrelation</vt:lpstr>
      <vt:lpstr>AR models summary</vt:lpstr>
      <vt:lpstr>ARMA models</vt:lpstr>
      <vt:lpstr>Auto-Regressive Moving Average: ARMA (p,q)</vt:lpstr>
      <vt:lpstr>Pure MA model</vt:lpstr>
      <vt:lpstr>Auto-Regressive Moving Average: ARMA (p,q)</vt:lpstr>
      <vt:lpstr>Differencing</vt:lpstr>
      <vt:lpstr>Differencing and why it’s a powerful tool</vt:lpstr>
      <vt:lpstr>Differencing and why it’s a powerful tool</vt:lpstr>
      <vt:lpstr>Differencing and why it’s a powerful tool</vt:lpstr>
      <vt:lpstr>Differencing and why it’s a powerful tool</vt:lpstr>
      <vt:lpstr>Differencing part 2</vt:lpstr>
      <vt:lpstr>Differencing and why it’s a powerful tool</vt:lpstr>
      <vt:lpstr>Differencing and why it’s a powerful tool</vt:lpstr>
      <vt:lpstr>Differencing and why it’s a powerful tool</vt:lpstr>
      <vt:lpstr>PowerPoint Presentation</vt:lpstr>
      <vt:lpstr>ARIMA models</vt:lpstr>
      <vt:lpstr>ARIMA models – Auto-Regressive Integrated Moving Average</vt:lpstr>
      <vt:lpstr>ARIMA</vt:lpstr>
      <vt:lpstr>EWMA</vt:lpstr>
      <vt:lpstr>EWMA: Exponentially Weighted Moving Averages SES: Simple Exponential Smoothing Model</vt:lpstr>
      <vt:lpstr>EWMA: Exponentially Weighted Moving Averages SES: Simple Exponential Smoothing Model</vt:lpstr>
      <vt:lpstr>EWMA: Exponentially Weighted Moving Averages SES: Simple Exponential Smoothing Model</vt:lpstr>
      <vt:lpstr>EWMA: Exponentially Weighted Moving Averages SES: Simple Exponential Smoothing Model</vt:lpstr>
      <vt:lpstr>EWMA: Exponentially Weighted Moving Averages SES: Simple Exponential Smoothing Model</vt:lpstr>
      <vt:lpstr>EWMA: Exponentially Weighted Moving Averages SES: Simple Exponential Smoothing Model</vt:lpstr>
      <vt:lpstr>PowerPoint Presentation</vt:lpstr>
      <vt:lpstr>Lowess/Loess Regression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Cynthia Rudin</cp:lastModifiedBy>
  <cp:revision>527</cp:revision>
  <dcterms:created xsi:type="dcterms:W3CDTF">2015-06-26T17:24:48Z</dcterms:created>
  <dcterms:modified xsi:type="dcterms:W3CDTF">2016-07-20T15:51:57Z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